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72" r:id="rId4"/>
    <p:sldId id="271" r:id="rId5"/>
    <p:sldId id="268"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65" r:id="rId20"/>
    <p:sldId id="287" r:id="rId21"/>
    <p:sldId id="288" r:id="rId22"/>
    <p:sldId id="270" r:id="rId23"/>
    <p:sldId id="258" r:id="rId24"/>
    <p:sldId id="259" r:id="rId25"/>
    <p:sldId id="260" r:id="rId26"/>
    <p:sldId id="261" r:id="rId27"/>
    <p:sldId id="262" r:id="rId28"/>
    <p:sldId id="289" r:id="rId29"/>
    <p:sldId id="290" r:id="rId30"/>
    <p:sldId id="291" r:id="rId31"/>
    <p:sldId id="292" r:id="rId32"/>
    <p:sldId id="293" r:id="rId33"/>
    <p:sldId id="294" r:id="rId34"/>
    <p:sldId id="295" r:id="rId35"/>
    <p:sldId id="296" r:id="rId36"/>
    <p:sldId id="264" r:id="rId37"/>
    <p:sldId id="26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4" d="100"/>
          <a:sy n="94" d="100"/>
        </p:scale>
        <p:origin x="204" y="4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F08B33-BEE5-4505-88A3-F80EAD62ADE7}"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en-US"/>
        </a:p>
      </dgm:t>
    </dgm:pt>
    <dgm:pt modelId="{98C91FDC-B407-40C7-835A-A73B8C193F12}">
      <dgm:prSet phldrT="[Text]" custT="1"/>
      <dgm:spPr/>
      <dgm:t>
        <a:bodyPr/>
        <a:lstStyle/>
        <a:p>
          <a:r>
            <a:rPr lang="en-US" sz="2000" dirty="0"/>
            <a:t>RPT systems </a:t>
          </a:r>
        </a:p>
      </dgm:t>
    </dgm:pt>
    <dgm:pt modelId="{484EDBDA-9B35-4109-8909-6FE565409ACE}" type="parTrans" cxnId="{122C76E6-925E-41F0-88F9-EEC4F6351DCB}">
      <dgm:prSet/>
      <dgm:spPr/>
      <dgm:t>
        <a:bodyPr/>
        <a:lstStyle/>
        <a:p>
          <a:endParaRPr lang="en-US"/>
        </a:p>
      </dgm:t>
    </dgm:pt>
    <dgm:pt modelId="{F9C45817-B413-4D2D-8DEA-B7B063D6F4BE}" type="sibTrans" cxnId="{122C76E6-925E-41F0-88F9-EEC4F6351DCB}">
      <dgm:prSet/>
      <dgm:spPr/>
      <dgm:t>
        <a:bodyPr/>
        <a:lstStyle/>
        <a:p>
          <a:endParaRPr lang="en-US"/>
        </a:p>
      </dgm:t>
    </dgm:pt>
    <dgm:pt modelId="{28D6E8C6-0423-4BED-8124-BBF035D5FFBB}">
      <dgm:prSet phldrT="[Text]" custT="1"/>
      <dgm:spPr/>
      <dgm:t>
        <a:bodyPr/>
        <a:lstStyle/>
        <a:p>
          <a:r>
            <a:rPr lang="en-US" sz="2000" dirty="0"/>
            <a:t>Liquid Based </a:t>
          </a:r>
        </a:p>
      </dgm:t>
    </dgm:pt>
    <dgm:pt modelId="{6027E82B-8DBB-4248-BF13-764A6F098A5F}" type="parTrans" cxnId="{BFA2761E-D321-4D86-AF92-41D48A9A8B83}">
      <dgm:prSet/>
      <dgm:spPr/>
      <dgm:t>
        <a:bodyPr/>
        <a:lstStyle/>
        <a:p>
          <a:endParaRPr lang="en-US"/>
        </a:p>
      </dgm:t>
    </dgm:pt>
    <dgm:pt modelId="{6E477AF2-011A-4942-8951-E48637E04E27}" type="sibTrans" cxnId="{BFA2761E-D321-4D86-AF92-41D48A9A8B83}">
      <dgm:prSet/>
      <dgm:spPr/>
      <dgm:t>
        <a:bodyPr/>
        <a:lstStyle/>
        <a:p>
          <a:endParaRPr lang="en-US"/>
        </a:p>
      </dgm:t>
    </dgm:pt>
    <dgm:pt modelId="{633BD83E-BBB9-44EA-91EC-FF8CFD7B1D54}">
      <dgm:prSet phldrT="[Text]" custT="1"/>
      <dgm:spPr/>
      <dgm:t>
        <a:bodyPr/>
        <a:lstStyle/>
        <a:p>
          <a:r>
            <a:rPr lang="en-US" sz="2000" dirty="0"/>
            <a:t>Powder Based </a:t>
          </a:r>
        </a:p>
      </dgm:t>
    </dgm:pt>
    <dgm:pt modelId="{A0641295-1AFD-4BC1-B133-11FF2E0B0212}" type="parTrans" cxnId="{59747279-014E-4999-A427-10725A8B3BC3}">
      <dgm:prSet/>
      <dgm:spPr/>
      <dgm:t>
        <a:bodyPr/>
        <a:lstStyle/>
        <a:p>
          <a:endParaRPr lang="en-US"/>
        </a:p>
      </dgm:t>
    </dgm:pt>
    <dgm:pt modelId="{0BC934F7-2821-4FCB-A4FC-F0EDDD7A6B72}" type="sibTrans" cxnId="{59747279-014E-4999-A427-10725A8B3BC3}">
      <dgm:prSet/>
      <dgm:spPr/>
      <dgm:t>
        <a:bodyPr/>
        <a:lstStyle/>
        <a:p>
          <a:endParaRPr lang="en-US"/>
        </a:p>
      </dgm:t>
    </dgm:pt>
    <dgm:pt modelId="{2A3E52E6-A10E-44C7-809D-88B6954B2DC7}">
      <dgm:prSet custT="1"/>
      <dgm:spPr/>
      <dgm:t>
        <a:bodyPr/>
        <a:lstStyle/>
        <a:p>
          <a:r>
            <a:rPr lang="en-US" sz="2000" dirty="0"/>
            <a:t>Solid Based </a:t>
          </a:r>
        </a:p>
      </dgm:t>
    </dgm:pt>
    <dgm:pt modelId="{EC2BB6F9-4BA0-450A-9293-94524DF45BFF}" type="parTrans" cxnId="{19756082-8AB1-497A-9053-D05F296DF96B}">
      <dgm:prSet/>
      <dgm:spPr/>
      <dgm:t>
        <a:bodyPr/>
        <a:lstStyle/>
        <a:p>
          <a:endParaRPr lang="en-US"/>
        </a:p>
      </dgm:t>
    </dgm:pt>
    <dgm:pt modelId="{395E8987-F539-40CE-90E5-FE87DDE417D0}" type="sibTrans" cxnId="{19756082-8AB1-497A-9053-D05F296DF96B}">
      <dgm:prSet/>
      <dgm:spPr/>
      <dgm:t>
        <a:bodyPr/>
        <a:lstStyle/>
        <a:p>
          <a:endParaRPr lang="en-US"/>
        </a:p>
      </dgm:t>
    </dgm:pt>
    <dgm:pt modelId="{D1C46F3C-E96B-413D-B5A6-9BA598930575}" type="pres">
      <dgm:prSet presAssocID="{A4F08B33-BEE5-4505-88A3-F80EAD62ADE7}" presName="diagram" presStyleCnt="0">
        <dgm:presLayoutVars>
          <dgm:chPref val="1"/>
          <dgm:dir/>
          <dgm:animOne val="branch"/>
          <dgm:animLvl val="lvl"/>
          <dgm:resizeHandles val="exact"/>
        </dgm:presLayoutVars>
      </dgm:prSet>
      <dgm:spPr/>
      <dgm:t>
        <a:bodyPr/>
        <a:lstStyle/>
        <a:p>
          <a:endParaRPr lang="en-IN"/>
        </a:p>
      </dgm:t>
    </dgm:pt>
    <dgm:pt modelId="{182573FF-934F-4EBC-BB8F-85D1054B5C2E}" type="pres">
      <dgm:prSet presAssocID="{98C91FDC-B407-40C7-835A-A73B8C193F12}" presName="root1" presStyleCnt="0"/>
      <dgm:spPr/>
    </dgm:pt>
    <dgm:pt modelId="{D97A0C29-9744-4E1E-B199-FEE549F0E36E}" type="pres">
      <dgm:prSet presAssocID="{98C91FDC-B407-40C7-835A-A73B8C193F12}" presName="LevelOneTextNode" presStyleLbl="node0" presStyleIdx="0" presStyleCnt="1">
        <dgm:presLayoutVars>
          <dgm:chPref val="3"/>
        </dgm:presLayoutVars>
      </dgm:prSet>
      <dgm:spPr/>
      <dgm:t>
        <a:bodyPr/>
        <a:lstStyle/>
        <a:p>
          <a:endParaRPr lang="en-IN"/>
        </a:p>
      </dgm:t>
    </dgm:pt>
    <dgm:pt modelId="{AE10C638-30D5-49A7-841A-34CB010FC404}" type="pres">
      <dgm:prSet presAssocID="{98C91FDC-B407-40C7-835A-A73B8C193F12}" presName="level2hierChild" presStyleCnt="0"/>
      <dgm:spPr/>
    </dgm:pt>
    <dgm:pt modelId="{F2EE0943-4D74-4ABD-9C71-36E871AA837B}" type="pres">
      <dgm:prSet presAssocID="{6027E82B-8DBB-4248-BF13-764A6F098A5F}" presName="conn2-1" presStyleLbl="parChTrans1D2" presStyleIdx="0" presStyleCnt="3"/>
      <dgm:spPr/>
      <dgm:t>
        <a:bodyPr/>
        <a:lstStyle/>
        <a:p>
          <a:endParaRPr lang="en-IN"/>
        </a:p>
      </dgm:t>
    </dgm:pt>
    <dgm:pt modelId="{8B9AF35B-133A-4E17-9A67-FD174E49ADC0}" type="pres">
      <dgm:prSet presAssocID="{6027E82B-8DBB-4248-BF13-764A6F098A5F}" presName="connTx" presStyleLbl="parChTrans1D2" presStyleIdx="0" presStyleCnt="3"/>
      <dgm:spPr/>
      <dgm:t>
        <a:bodyPr/>
        <a:lstStyle/>
        <a:p>
          <a:endParaRPr lang="en-IN"/>
        </a:p>
      </dgm:t>
    </dgm:pt>
    <dgm:pt modelId="{F84C57E2-30CE-4897-8436-B539EC0B97B6}" type="pres">
      <dgm:prSet presAssocID="{28D6E8C6-0423-4BED-8124-BBF035D5FFBB}" presName="root2" presStyleCnt="0"/>
      <dgm:spPr/>
    </dgm:pt>
    <dgm:pt modelId="{B9A13506-58A2-4E4A-B8E4-B6A9919CF938}" type="pres">
      <dgm:prSet presAssocID="{28D6E8C6-0423-4BED-8124-BBF035D5FFBB}" presName="LevelTwoTextNode" presStyleLbl="node2" presStyleIdx="0" presStyleCnt="3">
        <dgm:presLayoutVars>
          <dgm:chPref val="3"/>
        </dgm:presLayoutVars>
      </dgm:prSet>
      <dgm:spPr/>
      <dgm:t>
        <a:bodyPr/>
        <a:lstStyle/>
        <a:p>
          <a:endParaRPr lang="en-IN"/>
        </a:p>
      </dgm:t>
    </dgm:pt>
    <dgm:pt modelId="{AA4C2BEE-9D97-4AF4-A397-10AE6719DBE4}" type="pres">
      <dgm:prSet presAssocID="{28D6E8C6-0423-4BED-8124-BBF035D5FFBB}" presName="level3hierChild" presStyleCnt="0"/>
      <dgm:spPr/>
    </dgm:pt>
    <dgm:pt modelId="{2A9CAC8B-001B-4156-8B5D-490A9967BCDB}" type="pres">
      <dgm:prSet presAssocID="{EC2BB6F9-4BA0-450A-9293-94524DF45BFF}" presName="conn2-1" presStyleLbl="parChTrans1D2" presStyleIdx="1" presStyleCnt="3"/>
      <dgm:spPr/>
      <dgm:t>
        <a:bodyPr/>
        <a:lstStyle/>
        <a:p>
          <a:endParaRPr lang="en-IN"/>
        </a:p>
      </dgm:t>
    </dgm:pt>
    <dgm:pt modelId="{856F19E6-9461-4BA3-8208-D06498A9A9FA}" type="pres">
      <dgm:prSet presAssocID="{EC2BB6F9-4BA0-450A-9293-94524DF45BFF}" presName="connTx" presStyleLbl="parChTrans1D2" presStyleIdx="1" presStyleCnt="3"/>
      <dgm:spPr/>
      <dgm:t>
        <a:bodyPr/>
        <a:lstStyle/>
        <a:p>
          <a:endParaRPr lang="en-IN"/>
        </a:p>
      </dgm:t>
    </dgm:pt>
    <dgm:pt modelId="{C008F17F-E4E5-46D8-AAAC-65D558D640E7}" type="pres">
      <dgm:prSet presAssocID="{2A3E52E6-A10E-44C7-809D-88B6954B2DC7}" presName="root2" presStyleCnt="0"/>
      <dgm:spPr/>
    </dgm:pt>
    <dgm:pt modelId="{EABDF842-8748-4C26-9596-D97270C5A785}" type="pres">
      <dgm:prSet presAssocID="{2A3E52E6-A10E-44C7-809D-88B6954B2DC7}" presName="LevelTwoTextNode" presStyleLbl="node2" presStyleIdx="1" presStyleCnt="3">
        <dgm:presLayoutVars>
          <dgm:chPref val="3"/>
        </dgm:presLayoutVars>
      </dgm:prSet>
      <dgm:spPr/>
      <dgm:t>
        <a:bodyPr/>
        <a:lstStyle/>
        <a:p>
          <a:endParaRPr lang="en-IN"/>
        </a:p>
      </dgm:t>
    </dgm:pt>
    <dgm:pt modelId="{99A0E32E-3402-4170-ABCC-B4B86AB07B9C}" type="pres">
      <dgm:prSet presAssocID="{2A3E52E6-A10E-44C7-809D-88B6954B2DC7}" presName="level3hierChild" presStyleCnt="0"/>
      <dgm:spPr/>
    </dgm:pt>
    <dgm:pt modelId="{6F8C4A26-C93E-4A24-8139-4189D56C9131}" type="pres">
      <dgm:prSet presAssocID="{A0641295-1AFD-4BC1-B133-11FF2E0B0212}" presName="conn2-1" presStyleLbl="parChTrans1D2" presStyleIdx="2" presStyleCnt="3"/>
      <dgm:spPr/>
      <dgm:t>
        <a:bodyPr/>
        <a:lstStyle/>
        <a:p>
          <a:endParaRPr lang="en-IN"/>
        </a:p>
      </dgm:t>
    </dgm:pt>
    <dgm:pt modelId="{C554B639-4845-4154-B142-E8D97D3C11C4}" type="pres">
      <dgm:prSet presAssocID="{A0641295-1AFD-4BC1-B133-11FF2E0B0212}" presName="connTx" presStyleLbl="parChTrans1D2" presStyleIdx="2" presStyleCnt="3"/>
      <dgm:spPr/>
      <dgm:t>
        <a:bodyPr/>
        <a:lstStyle/>
        <a:p>
          <a:endParaRPr lang="en-IN"/>
        </a:p>
      </dgm:t>
    </dgm:pt>
    <dgm:pt modelId="{558A44E1-2EAB-4B5C-91C6-DC44E51E24B4}" type="pres">
      <dgm:prSet presAssocID="{633BD83E-BBB9-44EA-91EC-FF8CFD7B1D54}" presName="root2" presStyleCnt="0"/>
      <dgm:spPr/>
    </dgm:pt>
    <dgm:pt modelId="{640C727D-8D5D-43D6-B3BE-819514FBE500}" type="pres">
      <dgm:prSet presAssocID="{633BD83E-BBB9-44EA-91EC-FF8CFD7B1D54}" presName="LevelTwoTextNode" presStyleLbl="node2" presStyleIdx="2" presStyleCnt="3">
        <dgm:presLayoutVars>
          <dgm:chPref val="3"/>
        </dgm:presLayoutVars>
      </dgm:prSet>
      <dgm:spPr/>
      <dgm:t>
        <a:bodyPr/>
        <a:lstStyle/>
        <a:p>
          <a:endParaRPr lang="en-IN"/>
        </a:p>
      </dgm:t>
    </dgm:pt>
    <dgm:pt modelId="{79765F96-1384-42F7-94FB-8A430B8F2CB1}" type="pres">
      <dgm:prSet presAssocID="{633BD83E-BBB9-44EA-91EC-FF8CFD7B1D54}" presName="level3hierChild" presStyleCnt="0"/>
      <dgm:spPr/>
    </dgm:pt>
  </dgm:ptLst>
  <dgm:cxnLst>
    <dgm:cxn modelId="{B31F4620-6437-4C18-86E6-4EF3BB815282}" type="presOf" srcId="{EC2BB6F9-4BA0-450A-9293-94524DF45BFF}" destId="{2A9CAC8B-001B-4156-8B5D-490A9967BCDB}" srcOrd="0" destOrd="0" presId="urn:microsoft.com/office/officeart/2005/8/layout/hierarchy2"/>
    <dgm:cxn modelId="{D09D2C91-02A3-4D88-BBE2-0C0316C56E3C}" type="presOf" srcId="{A4F08B33-BEE5-4505-88A3-F80EAD62ADE7}" destId="{D1C46F3C-E96B-413D-B5A6-9BA598930575}" srcOrd="0" destOrd="0" presId="urn:microsoft.com/office/officeart/2005/8/layout/hierarchy2"/>
    <dgm:cxn modelId="{41A39B12-0D95-4CEE-AD6A-511407E88479}" type="presOf" srcId="{EC2BB6F9-4BA0-450A-9293-94524DF45BFF}" destId="{856F19E6-9461-4BA3-8208-D06498A9A9FA}" srcOrd="1" destOrd="0" presId="urn:microsoft.com/office/officeart/2005/8/layout/hierarchy2"/>
    <dgm:cxn modelId="{D1699ACD-6CD7-4D14-A485-CEA9E8E2807C}" type="presOf" srcId="{6027E82B-8DBB-4248-BF13-764A6F098A5F}" destId="{F2EE0943-4D74-4ABD-9C71-36E871AA837B}" srcOrd="0" destOrd="0" presId="urn:microsoft.com/office/officeart/2005/8/layout/hierarchy2"/>
    <dgm:cxn modelId="{BA241A2A-9A78-4EE0-A6DA-A8826306E366}" type="presOf" srcId="{28D6E8C6-0423-4BED-8124-BBF035D5FFBB}" destId="{B9A13506-58A2-4E4A-B8E4-B6A9919CF938}" srcOrd="0" destOrd="0" presId="urn:microsoft.com/office/officeart/2005/8/layout/hierarchy2"/>
    <dgm:cxn modelId="{122C76E6-925E-41F0-88F9-EEC4F6351DCB}" srcId="{A4F08B33-BEE5-4505-88A3-F80EAD62ADE7}" destId="{98C91FDC-B407-40C7-835A-A73B8C193F12}" srcOrd="0" destOrd="0" parTransId="{484EDBDA-9B35-4109-8909-6FE565409ACE}" sibTransId="{F9C45817-B413-4D2D-8DEA-B7B063D6F4BE}"/>
    <dgm:cxn modelId="{5A1427E7-F4AC-4C90-8199-A5337650238C}" type="presOf" srcId="{2A3E52E6-A10E-44C7-809D-88B6954B2DC7}" destId="{EABDF842-8748-4C26-9596-D97270C5A785}" srcOrd="0" destOrd="0" presId="urn:microsoft.com/office/officeart/2005/8/layout/hierarchy2"/>
    <dgm:cxn modelId="{CCAF9C9D-666F-4DF7-896D-A57F9529DDDC}" type="presOf" srcId="{A0641295-1AFD-4BC1-B133-11FF2E0B0212}" destId="{C554B639-4845-4154-B142-E8D97D3C11C4}" srcOrd="1" destOrd="0" presId="urn:microsoft.com/office/officeart/2005/8/layout/hierarchy2"/>
    <dgm:cxn modelId="{BFA2761E-D321-4D86-AF92-41D48A9A8B83}" srcId="{98C91FDC-B407-40C7-835A-A73B8C193F12}" destId="{28D6E8C6-0423-4BED-8124-BBF035D5FFBB}" srcOrd="0" destOrd="0" parTransId="{6027E82B-8DBB-4248-BF13-764A6F098A5F}" sibTransId="{6E477AF2-011A-4942-8951-E48637E04E27}"/>
    <dgm:cxn modelId="{C08FC768-56F0-4C99-9645-1DA6AE7DA92A}" type="presOf" srcId="{A0641295-1AFD-4BC1-B133-11FF2E0B0212}" destId="{6F8C4A26-C93E-4A24-8139-4189D56C9131}" srcOrd="0" destOrd="0" presId="urn:microsoft.com/office/officeart/2005/8/layout/hierarchy2"/>
    <dgm:cxn modelId="{59747279-014E-4999-A427-10725A8B3BC3}" srcId="{98C91FDC-B407-40C7-835A-A73B8C193F12}" destId="{633BD83E-BBB9-44EA-91EC-FF8CFD7B1D54}" srcOrd="2" destOrd="0" parTransId="{A0641295-1AFD-4BC1-B133-11FF2E0B0212}" sibTransId="{0BC934F7-2821-4FCB-A4FC-F0EDDD7A6B72}"/>
    <dgm:cxn modelId="{19756082-8AB1-497A-9053-D05F296DF96B}" srcId="{98C91FDC-B407-40C7-835A-A73B8C193F12}" destId="{2A3E52E6-A10E-44C7-809D-88B6954B2DC7}" srcOrd="1" destOrd="0" parTransId="{EC2BB6F9-4BA0-450A-9293-94524DF45BFF}" sibTransId="{395E8987-F539-40CE-90E5-FE87DDE417D0}"/>
    <dgm:cxn modelId="{8BD7AE79-6FBA-4B02-B3E7-27BA1A017373}" type="presOf" srcId="{98C91FDC-B407-40C7-835A-A73B8C193F12}" destId="{D97A0C29-9744-4E1E-B199-FEE549F0E36E}" srcOrd="0" destOrd="0" presId="urn:microsoft.com/office/officeart/2005/8/layout/hierarchy2"/>
    <dgm:cxn modelId="{D57E256B-9A6B-439A-BEFF-65F5E6DCE096}" type="presOf" srcId="{633BD83E-BBB9-44EA-91EC-FF8CFD7B1D54}" destId="{640C727D-8D5D-43D6-B3BE-819514FBE500}" srcOrd="0" destOrd="0" presId="urn:microsoft.com/office/officeart/2005/8/layout/hierarchy2"/>
    <dgm:cxn modelId="{79483661-058C-471C-AF39-EDE9BC31A2DF}" type="presOf" srcId="{6027E82B-8DBB-4248-BF13-764A6F098A5F}" destId="{8B9AF35B-133A-4E17-9A67-FD174E49ADC0}" srcOrd="1" destOrd="0" presId="urn:microsoft.com/office/officeart/2005/8/layout/hierarchy2"/>
    <dgm:cxn modelId="{BED35DE9-22F0-4767-8AEE-077A557A1D5F}" type="presParOf" srcId="{D1C46F3C-E96B-413D-B5A6-9BA598930575}" destId="{182573FF-934F-4EBC-BB8F-85D1054B5C2E}" srcOrd="0" destOrd="0" presId="urn:microsoft.com/office/officeart/2005/8/layout/hierarchy2"/>
    <dgm:cxn modelId="{37720B27-15E8-48D8-A1E8-316048444241}" type="presParOf" srcId="{182573FF-934F-4EBC-BB8F-85D1054B5C2E}" destId="{D97A0C29-9744-4E1E-B199-FEE549F0E36E}" srcOrd="0" destOrd="0" presId="urn:microsoft.com/office/officeart/2005/8/layout/hierarchy2"/>
    <dgm:cxn modelId="{CAF4B29D-BEA6-4D43-B359-6197EEBB5F10}" type="presParOf" srcId="{182573FF-934F-4EBC-BB8F-85D1054B5C2E}" destId="{AE10C638-30D5-49A7-841A-34CB010FC404}" srcOrd="1" destOrd="0" presId="urn:microsoft.com/office/officeart/2005/8/layout/hierarchy2"/>
    <dgm:cxn modelId="{A4C43492-65B6-445D-9136-A0FEEBCC1231}" type="presParOf" srcId="{AE10C638-30D5-49A7-841A-34CB010FC404}" destId="{F2EE0943-4D74-4ABD-9C71-36E871AA837B}" srcOrd="0" destOrd="0" presId="urn:microsoft.com/office/officeart/2005/8/layout/hierarchy2"/>
    <dgm:cxn modelId="{C8F04AC9-CCD6-44D3-91A6-C5530ED39560}" type="presParOf" srcId="{F2EE0943-4D74-4ABD-9C71-36E871AA837B}" destId="{8B9AF35B-133A-4E17-9A67-FD174E49ADC0}" srcOrd="0" destOrd="0" presId="urn:microsoft.com/office/officeart/2005/8/layout/hierarchy2"/>
    <dgm:cxn modelId="{F9F23D78-D4FE-4BCC-8C19-B41DEFA9630C}" type="presParOf" srcId="{AE10C638-30D5-49A7-841A-34CB010FC404}" destId="{F84C57E2-30CE-4897-8436-B539EC0B97B6}" srcOrd="1" destOrd="0" presId="urn:microsoft.com/office/officeart/2005/8/layout/hierarchy2"/>
    <dgm:cxn modelId="{39E0367D-7415-4FE4-9325-054F38BE186D}" type="presParOf" srcId="{F84C57E2-30CE-4897-8436-B539EC0B97B6}" destId="{B9A13506-58A2-4E4A-B8E4-B6A9919CF938}" srcOrd="0" destOrd="0" presId="urn:microsoft.com/office/officeart/2005/8/layout/hierarchy2"/>
    <dgm:cxn modelId="{5BB32560-D11E-41BD-B01C-D72F1AE1F6D6}" type="presParOf" srcId="{F84C57E2-30CE-4897-8436-B539EC0B97B6}" destId="{AA4C2BEE-9D97-4AF4-A397-10AE6719DBE4}" srcOrd="1" destOrd="0" presId="urn:microsoft.com/office/officeart/2005/8/layout/hierarchy2"/>
    <dgm:cxn modelId="{90417824-E9FB-46B0-A817-557E28F203DF}" type="presParOf" srcId="{AE10C638-30D5-49A7-841A-34CB010FC404}" destId="{2A9CAC8B-001B-4156-8B5D-490A9967BCDB}" srcOrd="2" destOrd="0" presId="urn:microsoft.com/office/officeart/2005/8/layout/hierarchy2"/>
    <dgm:cxn modelId="{6FBB228A-08D3-4F88-86B8-196165A2EF57}" type="presParOf" srcId="{2A9CAC8B-001B-4156-8B5D-490A9967BCDB}" destId="{856F19E6-9461-4BA3-8208-D06498A9A9FA}" srcOrd="0" destOrd="0" presId="urn:microsoft.com/office/officeart/2005/8/layout/hierarchy2"/>
    <dgm:cxn modelId="{0326BB5C-CE46-432D-8F34-1F43E858EB2E}" type="presParOf" srcId="{AE10C638-30D5-49A7-841A-34CB010FC404}" destId="{C008F17F-E4E5-46D8-AAAC-65D558D640E7}" srcOrd="3" destOrd="0" presId="urn:microsoft.com/office/officeart/2005/8/layout/hierarchy2"/>
    <dgm:cxn modelId="{404461D5-84F2-4996-B183-14BD43CC4C07}" type="presParOf" srcId="{C008F17F-E4E5-46D8-AAAC-65D558D640E7}" destId="{EABDF842-8748-4C26-9596-D97270C5A785}" srcOrd="0" destOrd="0" presId="urn:microsoft.com/office/officeart/2005/8/layout/hierarchy2"/>
    <dgm:cxn modelId="{5A49BBFC-BBC0-48CC-8660-CA7FF115E20F}" type="presParOf" srcId="{C008F17F-E4E5-46D8-AAAC-65D558D640E7}" destId="{99A0E32E-3402-4170-ABCC-B4B86AB07B9C}" srcOrd="1" destOrd="0" presId="urn:microsoft.com/office/officeart/2005/8/layout/hierarchy2"/>
    <dgm:cxn modelId="{2D075828-5F39-4BDE-828F-094F2D70EE6A}" type="presParOf" srcId="{AE10C638-30D5-49A7-841A-34CB010FC404}" destId="{6F8C4A26-C93E-4A24-8139-4189D56C9131}" srcOrd="4" destOrd="0" presId="urn:microsoft.com/office/officeart/2005/8/layout/hierarchy2"/>
    <dgm:cxn modelId="{5F870560-4B11-4C7E-9142-13A6A4C9C6AD}" type="presParOf" srcId="{6F8C4A26-C93E-4A24-8139-4189D56C9131}" destId="{C554B639-4845-4154-B142-E8D97D3C11C4}" srcOrd="0" destOrd="0" presId="urn:microsoft.com/office/officeart/2005/8/layout/hierarchy2"/>
    <dgm:cxn modelId="{B1B2B3F6-18F5-4AF8-8A23-57D1D937B353}" type="presParOf" srcId="{AE10C638-30D5-49A7-841A-34CB010FC404}" destId="{558A44E1-2EAB-4B5C-91C6-DC44E51E24B4}" srcOrd="5" destOrd="0" presId="urn:microsoft.com/office/officeart/2005/8/layout/hierarchy2"/>
    <dgm:cxn modelId="{59E640E5-531D-47BD-A591-73E6073E2068}" type="presParOf" srcId="{558A44E1-2EAB-4B5C-91C6-DC44E51E24B4}" destId="{640C727D-8D5D-43D6-B3BE-819514FBE500}" srcOrd="0" destOrd="0" presId="urn:microsoft.com/office/officeart/2005/8/layout/hierarchy2"/>
    <dgm:cxn modelId="{E312B65A-0D13-4A09-AAF1-C385DDEA39DE}" type="presParOf" srcId="{558A44E1-2EAB-4B5C-91C6-DC44E51E24B4}" destId="{79765F96-1384-42F7-94FB-8A430B8F2CB1}"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A0C29-9744-4E1E-B199-FEE549F0E36E}">
      <dsp:nvSpPr>
        <dsp:cNvPr id="0" name=""/>
        <dsp:cNvSpPr/>
      </dsp:nvSpPr>
      <dsp:spPr>
        <a:xfrm>
          <a:off x="2593671" y="1296633"/>
          <a:ext cx="2251856" cy="112592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a:t>RPT systems </a:t>
          </a:r>
        </a:p>
      </dsp:txBody>
      <dsp:txXfrm>
        <a:off x="2626648" y="1329610"/>
        <a:ext cx="2185902" cy="1059974"/>
      </dsp:txXfrm>
    </dsp:sp>
    <dsp:sp modelId="{F2EE0943-4D74-4ABD-9C71-36E871AA837B}">
      <dsp:nvSpPr>
        <dsp:cNvPr id="0" name=""/>
        <dsp:cNvSpPr/>
      </dsp:nvSpPr>
      <dsp:spPr>
        <a:xfrm rot="18289469">
          <a:off x="4507246" y="1184942"/>
          <a:ext cx="1577304" cy="54492"/>
        </a:xfrm>
        <a:custGeom>
          <a:avLst/>
          <a:gdLst/>
          <a:ahLst/>
          <a:cxnLst/>
          <a:rect l="0" t="0" r="0" b="0"/>
          <a:pathLst>
            <a:path>
              <a:moveTo>
                <a:pt x="0" y="27246"/>
              </a:moveTo>
              <a:lnTo>
                <a:pt x="1577304" y="2724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256466" y="1172756"/>
        <a:ext cx="78865" cy="78865"/>
      </dsp:txXfrm>
    </dsp:sp>
    <dsp:sp modelId="{B9A13506-58A2-4E4A-B8E4-B6A9919CF938}">
      <dsp:nvSpPr>
        <dsp:cNvPr id="0" name=""/>
        <dsp:cNvSpPr/>
      </dsp:nvSpPr>
      <dsp:spPr>
        <a:xfrm>
          <a:off x="5746270" y="1816"/>
          <a:ext cx="2251856" cy="112592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a:t>Liquid Based </a:t>
          </a:r>
        </a:p>
      </dsp:txBody>
      <dsp:txXfrm>
        <a:off x="5779247" y="34793"/>
        <a:ext cx="2185902" cy="1059974"/>
      </dsp:txXfrm>
    </dsp:sp>
    <dsp:sp modelId="{2A9CAC8B-001B-4156-8B5D-490A9967BCDB}">
      <dsp:nvSpPr>
        <dsp:cNvPr id="0" name=""/>
        <dsp:cNvSpPr/>
      </dsp:nvSpPr>
      <dsp:spPr>
        <a:xfrm>
          <a:off x="4845527" y="1832351"/>
          <a:ext cx="900742" cy="54492"/>
        </a:xfrm>
        <a:custGeom>
          <a:avLst/>
          <a:gdLst/>
          <a:ahLst/>
          <a:cxnLst/>
          <a:rect l="0" t="0" r="0" b="0"/>
          <a:pathLst>
            <a:path>
              <a:moveTo>
                <a:pt x="0" y="27246"/>
              </a:moveTo>
              <a:lnTo>
                <a:pt x="900742" y="2724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273380" y="1837078"/>
        <a:ext cx="45037" cy="45037"/>
      </dsp:txXfrm>
    </dsp:sp>
    <dsp:sp modelId="{EABDF842-8748-4C26-9596-D97270C5A785}">
      <dsp:nvSpPr>
        <dsp:cNvPr id="0" name=""/>
        <dsp:cNvSpPr/>
      </dsp:nvSpPr>
      <dsp:spPr>
        <a:xfrm>
          <a:off x="5746270" y="1296633"/>
          <a:ext cx="2251856" cy="112592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a:t>Solid Based </a:t>
          </a:r>
        </a:p>
      </dsp:txBody>
      <dsp:txXfrm>
        <a:off x="5779247" y="1329610"/>
        <a:ext cx="2185902" cy="1059974"/>
      </dsp:txXfrm>
    </dsp:sp>
    <dsp:sp modelId="{6F8C4A26-C93E-4A24-8139-4189D56C9131}">
      <dsp:nvSpPr>
        <dsp:cNvPr id="0" name=""/>
        <dsp:cNvSpPr/>
      </dsp:nvSpPr>
      <dsp:spPr>
        <a:xfrm rot="3310531">
          <a:off x="4507246" y="2479760"/>
          <a:ext cx="1577304" cy="54492"/>
        </a:xfrm>
        <a:custGeom>
          <a:avLst/>
          <a:gdLst/>
          <a:ahLst/>
          <a:cxnLst/>
          <a:rect l="0" t="0" r="0" b="0"/>
          <a:pathLst>
            <a:path>
              <a:moveTo>
                <a:pt x="0" y="27246"/>
              </a:moveTo>
              <a:lnTo>
                <a:pt x="1577304" y="2724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256466" y="2467573"/>
        <a:ext cx="78865" cy="78865"/>
      </dsp:txXfrm>
    </dsp:sp>
    <dsp:sp modelId="{640C727D-8D5D-43D6-B3BE-819514FBE500}">
      <dsp:nvSpPr>
        <dsp:cNvPr id="0" name=""/>
        <dsp:cNvSpPr/>
      </dsp:nvSpPr>
      <dsp:spPr>
        <a:xfrm>
          <a:off x="5746270" y="2591450"/>
          <a:ext cx="2251856" cy="112592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a:t>Powder Based </a:t>
          </a:r>
        </a:p>
      </dsp:txBody>
      <dsp:txXfrm>
        <a:off x="5779247" y="2624427"/>
        <a:ext cx="2185902" cy="105997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1DD6FB-A90D-46E2-8497-F0F2EFFA8A6A}" type="datetimeFigureOut">
              <a:rPr lang="en-IN" smtClean="0"/>
              <a:t>30-11-2023</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968E7F-E4B1-4AE2-9A89-5FE767BFC066}" type="slidenum">
              <a:rPr lang="en-IN" smtClean="0"/>
              <a:t>‹#›</a:t>
            </a:fld>
            <a:endParaRPr lang="en-IN"/>
          </a:p>
        </p:txBody>
      </p:sp>
    </p:spTree>
    <p:extLst>
      <p:ext uri="{BB962C8B-B14F-4D97-AF65-F5344CB8AC3E}">
        <p14:creationId xmlns:p14="http://schemas.microsoft.com/office/powerpoint/2010/main" val="4129897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en.wikipedia.org/wiki/Ceramic" TargetMode="External"/><Relationship Id="rId13" Type="http://schemas.openxmlformats.org/officeDocument/2006/relationships/hyperlink" Target="http://en.wikipedia.org/wiki/Steel" TargetMode="External"/><Relationship Id="rId3" Type="http://schemas.openxmlformats.org/officeDocument/2006/relationships/hyperlink" Target="http://en.wikipedia.org/wiki/Rapid_manufacturing" TargetMode="External"/><Relationship Id="rId7" Type="http://schemas.openxmlformats.org/officeDocument/2006/relationships/hyperlink" Target="http://en.wikipedia.org/wiki/Metal" TargetMode="External"/><Relationship Id="rId12" Type="http://schemas.openxmlformats.org/officeDocument/2006/relationships/hyperlink" Target="http://en.wikipedia.org/wiki/Polystyrene" TargetMode="External"/><Relationship Id="rId17" Type="http://schemas.openxmlformats.org/officeDocument/2006/relationships/hyperlink" Target="http://en.wikipedia.org/wiki/Sintering" TargetMode="External"/><Relationship Id="rId2" Type="http://schemas.openxmlformats.org/officeDocument/2006/relationships/slide" Target="../slides/slide22.xml"/><Relationship Id="rId16" Type="http://schemas.openxmlformats.org/officeDocument/2006/relationships/hyperlink" Target="http://en.wikipedia.org/wiki/Melt" TargetMode="External"/><Relationship Id="rId1" Type="http://schemas.openxmlformats.org/officeDocument/2006/relationships/notesMaster" Target="../notesMasters/notesMaster1.xml"/><Relationship Id="rId6" Type="http://schemas.openxmlformats.org/officeDocument/2006/relationships/hyperlink" Target="http://en.wikipedia.org/wiki/Plastic" TargetMode="External"/><Relationship Id="rId11" Type="http://schemas.openxmlformats.org/officeDocument/2006/relationships/hyperlink" Target="http://en.wikipedia.org/wiki/Nylon" TargetMode="External"/><Relationship Id="rId5" Type="http://schemas.openxmlformats.org/officeDocument/2006/relationships/hyperlink" Target="http://en.wikipedia.org/wiki/Carbon_dioxide_laser" TargetMode="External"/><Relationship Id="rId15" Type="http://schemas.openxmlformats.org/officeDocument/2006/relationships/hyperlink" Target="http://en.wikipedia.org/wiki/Green_sand" TargetMode="External"/><Relationship Id="rId10" Type="http://schemas.openxmlformats.org/officeDocument/2006/relationships/hyperlink" Target="http://en.wikipedia.org/wiki/Polymer" TargetMode="External"/><Relationship Id="rId4" Type="http://schemas.openxmlformats.org/officeDocument/2006/relationships/hyperlink" Target="http://en.wikipedia.org/wiki/Laser" TargetMode="External"/><Relationship Id="rId9" Type="http://schemas.openxmlformats.org/officeDocument/2006/relationships/hyperlink" Target="http://en.wikipedia.org/wiki/Computer-aided_design" TargetMode="External"/><Relationship Id="rId14" Type="http://schemas.openxmlformats.org/officeDocument/2006/relationships/hyperlink" Target="http://en.wikipedia.org/wiki/Titaniu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9B393C-2FF5-45C7-9A5F-D359D7ED7E02}" type="slidenum">
              <a:rPr lang="en-US"/>
              <a:pPr/>
              <a:t>5</a:t>
            </a:fld>
            <a:endParaRPr lang="en-US"/>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157A48-E8A8-44E0-9429-E4B2ED33B81E}" type="slidenum">
              <a:rPr lang="en-US"/>
              <a:pPr/>
              <a:t>22</a:t>
            </a:fld>
            <a:endParaRPr lang="en-US"/>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r>
              <a:rPr lang="en-US" b="1" dirty="0"/>
              <a:t>Selective laser sintering</a:t>
            </a:r>
            <a:r>
              <a:rPr lang="en-US" dirty="0"/>
              <a:t> is an additive </a:t>
            </a:r>
            <a:r>
              <a:rPr lang="en-US" dirty="0">
                <a:hlinkClick r:id="rId3" tooltip="Rapid manufacturing"/>
              </a:rPr>
              <a:t>rapid manufacturing</a:t>
            </a:r>
            <a:r>
              <a:rPr lang="en-US" dirty="0"/>
              <a:t> technique that uses a high power </a:t>
            </a:r>
            <a:r>
              <a:rPr lang="en-US" dirty="0">
                <a:hlinkClick r:id="rId4" tooltip="Laser"/>
              </a:rPr>
              <a:t>laser</a:t>
            </a:r>
            <a:r>
              <a:rPr lang="en-US" dirty="0"/>
              <a:t> (for example, a </a:t>
            </a:r>
            <a:r>
              <a:rPr lang="en-US" dirty="0">
                <a:hlinkClick r:id="rId5" tooltip="Carbon dioxide laser"/>
              </a:rPr>
              <a:t>carbon dioxide laser</a:t>
            </a:r>
            <a:r>
              <a:rPr lang="en-US" dirty="0"/>
              <a:t>) to fuse small particles of </a:t>
            </a:r>
            <a:r>
              <a:rPr lang="en-US" dirty="0">
                <a:hlinkClick r:id="rId6" tooltip="Plastic"/>
              </a:rPr>
              <a:t>plastic</a:t>
            </a:r>
            <a:r>
              <a:rPr lang="en-US" dirty="0"/>
              <a:t>, </a:t>
            </a:r>
            <a:r>
              <a:rPr lang="en-US" dirty="0">
                <a:hlinkClick r:id="rId7" tooltip="Metal"/>
              </a:rPr>
              <a:t>metal</a:t>
            </a:r>
            <a:r>
              <a:rPr lang="en-US" dirty="0"/>
              <a:t>, or </a:t>
            </a:r>
            <a:r>
              <a:rPr lang="en-US" dirty="0">
                <a:hlinkClick r:id="rId8" tooltip="Ceramic"/>
              </a:rPr>
              <a:t>ceramic</a:t>
            </a:r>
            <a:r>
              <a:rPr lang="en-US" dirty="0"/>
              <a:t> powders into a mass representing a desired 3-dimensional object. The laser selectively fuses powdered material by scanning cross-sections generated from a 3-D digital description of the part (for example from a </a:t>
            </a:r>
            <a:r>
              <a:rPr lang="en-US" dirty="0">
                <a:hlinkClick r:id="rId9" tooltip="Computer-aided design"/>
              </a:rPr>
              <a:t>CAD</a:t>
            </a:r>
            <a:r>
              <a:rPr lang="en-US" dirty="0"/>
              <a:t> file or scan data) on the surface of a powder bed. After each cross-section is scanned, the powder bed is lowered by one layer thickness, a new layer of material is applied on top, and the process is repeated until the part is completed.</a:t>
            </a:r>
          </a:p>
          <a:p>
            <a:r>
              <a:rPr lang="en-US" dirty="0"/>
              <a:t>Compared to other </a:t>
            </a:r>
            <a:r>
              <a:rPr lang="en-US" dirty="0">
                <a:hlinkClick r:id="rId3" tooltip="Rapid manufacturing"/>
              </a:rPr>
              <a:t>rapid manufacturing</a:t>
            </a:r>
            <a:r>
              <a:rPr lang="en-US" dirty="0"/>
              <a:t> methods, SLS can produce parts from a relatively wide range of commercially available powder materials, including </a:t>
            </a:r>
            <a:r>
              <a:rPr lang="en-US" dirty="0">
                <a:hlinkClick r:id="rId10" tooltip="Polymer"/>
              </a:rPr>
              <a:t>polymers</a:t>
            </a:r>
            <a:r>
              <a:rPr lang="en-US" dirty="0"/>
              <a:t> (</a:t>
            </a:r>
            <a:r>
              <a:rPr lang="en-US" dirty="0">
                <a:hlinkClick r:id="rId11" tooltip="Nylon"/>
              </a:rPr>
              <a:t>nylon</a:t>
            </a:r>
            <a:r>
              <a:rPr lang="en-US" dirty="0"/>
              <a:t>, also glass-filled or with other fillers, and </a:t>
            </a:r>
            <a:r>
              <a:rPr lang="en-US" dirty="0">
                <a:hlinkClick r:id="rId12" tooltip="Polystyrene"/>
              </a:rPr>
              <a:t>polystyrene</a:t>
            </a:r>
            <a:r>
              <a:rPr lang="en-US" dirty="0"/>
              <a:t>), metals (</a:t>
            </a:r>
            <a:r>
              <a:rPr lang="en-US" dirty="0">
                <a:hlinkClick r:id="rId13" tooltip="Steel"/>
              </a:rPr>
              <a:t>steel</a:t>
            </a:r>
            <a:r>
              <a:rPr lang="en-US" dirty="0"/>
              <a:t>, </a:t>
            </a:r>
            <a:r>
              <a:rPr lang="en-US" dirty="0">
                <a:hlinkClick r:id="rId14" tooltip="Titanium"/>
              </a:rPr>
              <a:t>titanium</a:t>
            </a:r>
            <a:r>
              <a:rPr lang="en-US" dirty="0"/>
              <a:t>, alloy mixtures, and composites) and </a:t>
            </a:r>
            <a:r>
              <a:rPr lang="en-US" dirty="0">
                <a:hlinkClick r:id="rId15" tooltip="Green sand"/>
              </a:rPr>
              <a:t>green sand</a:t>
            </a:r>
            <a:r>
              <a:rPr lang="en-US" dirty="0"/>
              <a:t>. The physical process can be full </a:t>
            </a:r>
            <a:r>
              <a:rPr lang="en-US" dirty="0">
                <a:hlinkClick r:id="rId16" tooltip="Melt"/>
              </a:rPr>
              <a:t>melting</a:t>
            </a:r>
            <a:r>
              <a:rPr lang="en-US" dirty="0"/>
              <a:t>, partial melting, or liquid-phase </a:t>
            </a:r>
            <a:r>
              <a:rPr lang="en-US" dirty="0">
                <a:hlinkClick r:id="rId17" tooltip="Sintering"/>
              </a:rPr>
              <a:t>sintering</a:t>
            </a:r>
            <a:r>
              <a:rPr lang="en-US" dirty="0"/>
              <a:t>. And, depending on the material, up to 100% density can be achieved with material properties comparable to those from conventional manufacturing methods. In many cases large numbers of parts can be packed within the powder bed, allowing very high productivity.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8352DC-8CB2-7255-029A-40149F7C45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F5B11A67-E7ED-8BE9-1C43-87C010B9D6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D0AE379-0BB2-9749-D540-11270B239221}"/>
              </a:ext>
            </a:extLst>
          </p:cNvPr>
          <p:cNvSpPr>
            <a:spLocks noGrp="1"/>
          </p:cNvSpPr>
          <p:nvPr>
            <p:ph type="dt" sz="half" idx="10"/>
          </p:nvPr>
        </p:nvSpPr>
        <p:spPr/>
        <p:txBody>
          <a:bodyPr/>
          <a:lstStyle/>
          <a:p>
            <a:fld id="{B1B3881C-9013-4235-8888-AF4B6E1D129B}" type="datetimeFigureOut">
              <a:rPr lang="en-US" smtClean="0"/>
              <a:t>30-Nov-23</a:t>
            </a:fld>
            <a:endParaRPr lang="en-US"/>
          </a:p>
        </p:txBody>
      </p:sp>
      <p:sp>
        <p:nvSpPr>
          <p:cNvPr id="5" name="Footer Placeholder 4">
            <a:extLst>
              <a:ext uri="{FF2B5EF4-FFF2-40B4-BE49-F238E27FC236}">
                <a16:creationId xmlns="" xmlns:a16="http://schemas.microsoft.com/office/drawing/2014/main" id="{D0FE883D-CBFB-252E-5072-815D14610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0F7D039-60FB-1979-C3A6-D15DCB6CA8AF}"/>
              </a:ext>
            </a:extLst>
          </p:cNvPr>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7371988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C6A545-CAA6-7B68-7A94-B44305E538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41B4DC56-2101-F1A2-F66D-8A0EF3745C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6A33357-6FFD-AED5-08AD-A9A82A8BFED1}"/>
              </a:ext>
            </a:extLst>
          </p:cNvPr>
          <p:cNvSpPr>
            <a:spLocks noGrp="1"/>
          </p:cNvSpPr>
          <p:nvPr>
            <p:ph type="dt" sz="half" idx="10"/>
          </p:nvPr>
        </p:nvSpPr>
        <p:spPr/>
        <p:txBody>
          <a:bodyPr/>
          <a:lstStyle/>
          <a:p>
            <a:fld id="{B1B3881C-9013-4235-8888-AF4B6E1D129B}" type="datetimeFigureOut">
              <a:rPr lang="en-US" smtClean="0"/>
              <a:t>30-Nov-23</a:t>
            </a:fld>
            <a:endParaRPr lang="en-US"/>
          </a:p>
        </p:txBody>
      </p:sp>
      <p:sp>
        <p:nvSpPr>
          <p:cNvPr id="5" name="Footer Placeholder 4">
            <a:extLst>
              <a:ext uri="{FF2B5EF4-FFF2-40B4-BE49-F238E27FC236}">
                <a16:creationId xmlns="" xmlns:a16="http://schemas.microsoft.com/office/drawing/2014/main" id="{B7341205-D141-5EC7-466C-EDFEE9AF00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C62C117-8C4B-F5E7-8166-FC6C7A00B691}"/>
              </a:ext>
            </a:extLst>
          </p:cNvPr>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46796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9B765286-E098-121A-CC6B-AE0ACD511F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0F09BD1A-37CD-5A8F-89EF-AF02DF2197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46C9351-8EEA-8AC0-A2EE-D38BEB484D8C}"/>
              </a:ext>
            </a:extLst>
          </p:cNvPr>
          <p:cNvSpPr>
            <a:spLocks noGrp="1"/>
          </p:cNvSpPr>
          <p:nvPr>
            <p:ph type="dt" sz="half" idx="10"/>
          </p:nvPr>
        </p:nvSpPr>
        <p:spPr/>
        <p:txBody>
          <a:bodyPr/>
          <a:lstStyle/>
          <a:p>
            <a:fld id="{B1B3881C-9013-4235-8888-AF4B6E1D129B}" type="datetimeFigureOut">
              <a:rPr lang="en-US" smtClean="0"/>
              <a:t>30-Nov-23</a:t>
            </a:fld>
            <a:endParaRPr lang="en-US"/>
          </a:p>
        </p:txBody>
      </p:sp>
      <p:sp>
        <p:nvSpPr>
          <p:cNvPr id="5" name="Footer Placeholder 4">
            <a:extLst>
              <a:ext uri="{FF2B5EF4-FFF2-40B4-BE49-F238E27FC236}">
                <a16:creationId xmlns="" xmlns:a16="http://schemas.microsoft.com/office/drawing/2014/main" id="{F4147EB3-04A5-E42C-56C9-55393BDD59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3CE6081-27F9-EFC7-F6D0-7ED94A9E0B38}"/>
              </a:ext>
            </a:extLst>
          </p:cNvPr>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3423994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6FDDF7-F3B9-689E-DDFF-19B3D2A62F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1C43A4F0-E067-8C0B-C096-E59C124DD3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47B4984-F517-2B68-9CBC-9CEE42F26AED}"/>
              </a:ext>
            </a:extLst>
          </p:cNvPr>
          <p:cNvSpPr>
            <a:spLocks noGrp="1"/>
          </p:cNvSpPr>
          <p:nvPr>
            <p:ph type="dt" sz="half" idx="10"/>
          </p:nvPr>
        </p:nvSpPr>
        <p:spPr/>
        <p:txBody>
          <a:bodyPr/>
          <a:lstStyle/>
          <a:p>
            <a:fld id="{B1B3881C-9013-4235-8888-AF4B6E1D129B}" type="datetimeFigureOut">
              <a:rPr lang="en-US" smtClean="0"/>
              <a:t>30-Nov-23</a:t>
            </a:fld>
            <a:endParaRPr lang="en-US"/>
          </a:p>
        </p:txBody>
      </p:sp>
      <p:sp>
        <p:nvSpPr>
          <p:cNvPr id="5" name="Footer Placeholder 4">
            <a:extLst>
              <a:ext uri="{FF2B5EF4-FFF2-40B4-BE49-F238E27FC236}">
                <a16:creationId xmlns="" xmlns:a16="http://schemas.microsoft.com/office/drawing/2014/main" id="{DEC4B831-EAA7-9BC2-0117-D1EA71C39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2E35C0A-ABEC-C508-CECD-F59149CC31BF}"/>
              </a:ext>
            </a:extLst>
          </p:cNvPr>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3022240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FD482F-708C-6AB8-DF20-43F379AC29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A8728AF4-6DDF-F460-BA14-AB2C44CCBA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0D9B76FA-994F-44ED-186C-90B7A9205310}"/>
              </a:ext>
            </a:extLst>
          </p:cNvPr>
          <p:cNvSpPr>
            <a:spLocks noGrp="1"/>
          </p:cNvSpPr>
          <p:nvPr>
            <p:ph type="dt" sz="half" idx="10"/>
          </p:nvPr>
        </p:nvSpPr>
        <p:spPr/>
        <p:txBody>
          <a:bodyPr/>
          <a:lstStyle/>
          <a:p>
            <a:fld id="{B1B3881C-9013-4235-8888-AF4B6E1D129B}" type="datetimeFigureOut">
              <a:rPr lang="en-US" smtClean="0"/>
              <a:t>30-Nov-23</a:t>
            </a:fld>
            <a:endParaRPr lang="en-US"/>
          </a:p>
        </p:txBody>
      </p:sp>
      <p:sp>
        <p:nvSpPr>
          <p:cNvPr id="5" name="Footer Placeholder 4">
            <a:extLst>
              <a:ext uri="{FF2B5EF4-FFF2-40B4-BE49-F238E27FC236}">
                <a16:creationId xmlns="" xmlns:a16="http://schemas.microsoft.com/office/drawing/2014/main" id="{A1434CF7-2097-7EA6-5648-B18437214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3934030-333D-5888-1D1E-B939A0717C6E}"/>
              </a:ext>
            </a:extLst>
          </p:cNvPr>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2975071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625E68-B7C4-0ADD-06E0-CA9D248B3B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5BF9CA9F-7E93-1BB1-4A2B-8A2DD5314E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234580A5-B2AC-F043-BF62-A39258359F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C01A4F59-70C7-F22D-F720-CA7296E77A93}"/>
              </a:ext>
            </a:extLst>
          </p:cNvPr>
          <p:cNvSpPr>
            <a:spLocks noGrp="1"/>
          </p:cNvSpPr>
          <p:nvPr>
            <p:ph type="dt" sz="half" idx="10"/>
          </p:nvPr>
        </p:nvSpPr>
        <p:spPr/>
        <p:txBody>
          <a:bodyPr/>
          <a:lstStyle/>
          <a:p>
            <a:fld id="{B1B3881C-9013-4235-8888-AF4B6E1D129B}" type="datetimeFigureOut">
              <a:rPr lang="en-US" smtClean="0"/>
              <a:t>30-Nov-23</a:t>
            </a:fld>
            <a:endParaRPr lang="en-US"/>
          </a:p>
        </p:txBody>
      </p:sp>
      <p:sp>
        <p:nvSpPr>
          <p:cNvPr id="6" name="Footer Placeholder 5">
            <a:extLst>
              <a:ext uri="{FF2B5EF4-FFF2-40B4-BE49-F238E27FC236}">
                <a16:creationId xmlns="" xmlns:a16="http://schemas.microsoft.com/office/drawing/2014/main" id="{34C6616D-7F66-7F70-37F2-21F3B98A4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B828E55-5055-D7D4-8C69-5AB6AFC02CF7}"/>
              </a:ext>
            </a:extLst>
          </p:cNvPr>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2690612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9BC352-4047-93AB-BA8E-D27979C371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94A0935A-F96D-D25F-2A1E-568D0C7156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88B20BB-B2D1-63FC-5394-8AB7CCFE0B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BEE42CC-6979-0D60-5649-D76FD82168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BFBF885A-432B-802F-E934-322F4B33B1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95AF91A7-7BCC-77B4-2EF7-EF8DE7875110}"/>
              </a:ext>
            </a:extLst>
          </p:cNvPr>
          <p:cNvSpPr>
            <a:spLocks noGrp="1"/>
          </p:cNvSpPr>
          <p:nvPr>
            <p:ph type="dt" sz="half" idx="10"/>
          </p:nvPr>
        </p:nvSpPr>
        <p:spPr/>
        <p:txBody>
          <a:bodyPr/>
          <a:lstStyle/>
          <a:p>
            <a:fld id="{B1B3881C-9013-4235-8888-AF4B6E1D129B}" type="datetimeFigureOut">
              <a:rPr lang="en-US" smtClean="0"/>
              <a:t>30-Nov-23</a:t>
            </a:fld>
            <a:endParaRPr lang="en-US"/>
          </a:p>
        </p:txBody>
      </p:sp>
      <p:sp>
        <p:nvSpPr>
          <p:cNvPr id="8" name="Footer Placeholder 7">
            <a:extLst>
              <a:ext uri="{FF2B5EF4-FFF2-40B4-BE49-F238E27FC236}">
                <a16:creationId xmlns="" xmlns:a16="http://schemas.microsoft.com/office/drawing/2014/main" id="{58EFF966-BE12-A9F2-A7D4-779C8E6D91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267DDD1F-ACF2-8A57-31C7-3268B3594B7D}"/>
              </a:ext>
            </a:extLst>
          </p:cNvPr>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3859365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6B4601-3E62-8CA0-1287-73CF34DA92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AAD4B66D-0E5C-9084-F26D-F1834A775ABA}"/>
              </a:ext>
            </a:extLst>
          </p:cNvPr>
          <p:cNvSpPr>
            <a:spLocks noGrp="1"/>
          </p:cNvSpPr>
          <p:nvPr>
            <p:ph type="dt" sz="half" idx="10"/>
          </p:nvPr>
        </p:nvSpPr>
        <p:spPr/>
        <p:txBody>
          <a:bodyPr/>
          <a:lstStyle/>
          <a:p>
            <a:fld id="{B1B3881C-9013-4235-8888-AF4B6E1D129B}" type="datetimeFigureOut">
              <a:rPr lang="en-US" smtClean="0"/>
              <a:t>30-Nov-23</a:t>
            </a:fld>
            <a:endParaRPr lang="en-US"/>
          </a:p>
        </p:txBody>
      </p:sp>
      <p:sp>
        <p:nvSpPr>
          <p:cNvPr id="4" name="Footer Placeholder 3">
            <a:extLst>
              <a:ext uri="{FF2B5EF4-FFF2-40B4-BE49-F238E27FC236}">
                <a16:creationId xmlns="" xmlns:a16="http://schemas.microsoft.com/office/drawing/2014/main" id="{35F350F5-2DA0-69A1-16CD-AA57E4E6E1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198D8427-E652-788F-132D-30BCB1780A04}"/>
              </a:ext>
            </a:extLst>
          </p:cNvPr>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159481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5927318-2217-E797-E373-E45453A72EF1}"/>
              </a:ext>
            </a:extLst>
          </p:cNvPr>
          <p:cNvSpPr>
            <a:spLocks noGrp="1"/>
          </p:cNvSpPr>
          <p:nvPr>
            <p:ph type="dt" sz="half" idx="10"/>
          </p:nvPr>
        </p:nvSpPr>
        <p:spPr/>
        <p:txBody>
          <a:bodyPr/>
          <a:lstStyle/>
          <a:p>
            <a:fld id="{B1B3881C-9013-4235-8888-AF4B6E1D129B}" type="datetimeFigureOut">
              <a:rPr lang="en-US" smtClean="0"/>
              <a:t>30-Nov-23</a:t>
            </a:fld>
            <a:endParaRPr lang="en-US"/>
          </a:p>
        </p:txBody>
      </p:sp>
      <p:sp>
        <p:nvSpPr>
          <p:cNvPr id="3" name="Footer Placeholder 2">
            <a:extLst>
              <a:ext uri="{FF2B5EF4-FFF2-40B4-BE49-F238E27FC236}">
                <a16:creationId xmlns="" xmlns:a16="http://schemas.microsoft.com/office/drawing/2014/main" id="{A67018C3-680A-5B4B-385D-9A4B0938F5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E8681A67-6E00-F441-6093-63D412EF756F}"/>
              </a:ext>
            </a:extLst>
          </p:cNvPr>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261244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D2B45F-B040-68CC-B3A7-427E23FD6B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970CA9BA-3544-CB46-2512-A9AD2DAA6D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1FC72E3-2683-FB06-271C-D1FA1A108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D48BAD4-B9A4-356D-D641-EB4E9FFA092B}"/>
              </a:ext>
            </a:extLst>
          </p:cNvPr>
          <p:cNvSpPr>
            <a:spLocks noGrp="1"/>
          </p:cNvSpPr>
          <p:nvPr>
            <p:ph type="dt" sz="half" idx="10"/>
          </p:nvPr>
        </p:nvSpPr>
        <p:spPr/>
        <p:txBody>
          <a:bodyPr/>
          <a:lstStyle/>
          <a:p>
            <a:fld id="{B1B3881C-9013-4235-8888-AF4B6E1D129B}" type="datetimeFigureOut">
              <a:rPr lang="en-US" smtClean="0"/>
              <a:t>30-Nov-23</a:t>
            </a:fld>
            <a:endParaRPr lang="en-US"/>
          </a:p>
        </p:txBody>
      </p:sp>
      <p:sp>
        <p:nvSpPr>
          <p:cNvPr id="6" name="Footer Placeholder 5">
            <a:extLst>
              <a:ext uri="{FF2B5EF4-FFF2-40B4-BE49-F238E27FC236}">
                <a16:creationId xmlns="" xmlns:a16="http://schemas.microsoft.com/office/drawing/2014/main" id="{CC224299-6F51-9690-9CF2-0861D19928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FF79D01-14C8-D84C-87BF-65497DE4A783}"/>
              </a:ext>
            </a:extLst>
          </p:cNvPr>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449461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911214-3174-ADF2-74F0-9F530A99D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8E4E0C35-429F-1DA1-B818-0E3675D00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4E1584E6-83A8-A88E-8B7B-FA03F15E06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1977608-0BF4-0178-1EB8-FEB3B9753583}"/>
              </a:ext>
            </a:extLst>
          </p:cNvPr>
          <p:cNvSpPr>
            <a:spLocks noGrp="1"/>
          </p:cNvSpPr>
          <p:nvPr>
            <p:ph type="dt" sz="half" idx="10"/>
          </p:nvPr>
        </p:nvSpPr>
        <p:spPr/>
        <p:txBody>
          <a:bodyPr/>
          <a:lstStyle/>
          <a:p>
            <a:fld id="{B1B3881C-9013-4235-8888-AF4B6E1D129B}" type="datetimeFigureOut">
              <a:rPr lang="en-US" smtClean="0"/>
              <a:t>30-Nov-23</a:t>
            </a:fld>
            <a:endParaRPr lang="en-US"/>
          </a:p>
        </p:txBody>
      </p:sp>
      <p:sp>
        <p:nvSpPr>
          <p:cNvPr id="6" name="Footer Placeholder 5">
            <a:extLst>
              <a:ext uri="{FF2B5EF4-FFF2-40B4-BE49-F238E27FC236}">
                <a16:creationId xmlns="" xmlns:a16="http://schemas.microsoft.com/office/drawing/2014/main" id="{94A90D8A-97B3-A254-4329-2D6B2FBC3F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1A6D417B-63FC-41AF-6052-0A38B9391588}"/>
              </a:ext>
            </a:extLst>
          </p:cNvPr>
          <p:cNvSpPr>
            <a:spLocks noGrp="1"/>
          </p:cNvSpPr>
          <p:nvPr>
            <p:ph type="sldNum" sz="quarter" idx="12"/>
          </p:nvPr>
        </p:nvSpPr>
        <p:spPr/>
        <p:txBody>
          <a:bodyPr/>
          <a:lstStyle/>
          <a:p>
            <a:fld id="{683238EB-E1D5-4DED-A359-D389F8A47F15}" type="slidenum">
              <a:rPr lang="en-US" smtClean="0"/>
              <a:t>‹#›</a:t>
            </a:fld>
            <a:endParaRPr lang="en-US"/>
          </a:p>
        </p:txBody>
      </p:sp>
    </p:spTree>
    <p:extLst>
      <p:ext uri="{BB962C8B-B14F-4D97-AF65-F5344CB8AC3E}">
        <p14:creationId xmlns:p14="http://schemas.microsoft.com/office/powerpoint/2010/main" val="765396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35434F4-C6D9-18B4-9698-91AD0359AA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84E87B64-4213-C74A-48C1-94709A1E18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0049AED-527D-F921-763E-3125150EC4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B3881C-9013-4235-8888-AF4B6E1D129B}" type="datetimeFigureOut">
              <a:rPr lang="en-US" smtClean="0"/>
              <a:t>30-Nov-23</a:t>
            </a:fld>
            <a:endParaRPr lang="en-US"/>
          </a:p>
        </p:txBody>
      </p:sp>
      <p:sp>
        <p:nvSpPr>
          <p:cNvPr id="5" name="Footer Placeholder 4">
            <a:extLst>
              <a:ext uri="{FF2B5EF4-FFF2-40B4-BE49-F238E27FC236}">
                <a16:creationId xmlns="" xmlns:a16="http://schemas.microsoft.com/office/drawing/2014/main" id="{8A3D06A8-2817-A7AC-10C9-8A38AC73E6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4FF505CC-C26F-235C-1311-1C3AC84923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3238EB-E1D5-4DED-A359-D389F8A47F15}" type="slidenum">
              <a:rPr lang="en-US" smtClean="0"/>
              <a:t>‹#›</a:t>
            </a:fld>
            <a:endParaRPr lang="en-US"/>
          </a:p>
        </p:txBody>
      </p:sp>
      <p:pic>
        <p:nvPicPr>
          <p:cNvPr id="7" name="Picture 2" descr="C:\Users\Attitude\Desktop\LPU LOGO.png"/>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t="15433" b="14798"/>
          <a:stretch/>
        </p:blipFill>
        <p:spPr bwMode="auto">
          <a:xfrm>
            <a:off x="10377376" y="6203"/>
            <a:ext cx="1793358" cy="769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594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en.wikipedia.org/wiki/Photopolymer" TargetMode="External"/><Relationship Id="rId13" Type="http://schemas.openxmlformats.org/officeDocument/2006/relationships/hyperlink" Target="http://en.wikipedia.org/wiki/3D_Printing" TargetMode="External"/><Relationship Id="rId3" Type="http://schemas.openxmlformats.org/officeDocument/2006/relationships/hyperlink" Target="http://en.wikipedia.org/wiki/Selective_laser_sintering" TargetMode="External"/><Relationship Id="rId7" Type="http://schemas.openxmlformats.org/officeDocument/2006/relationships/hyperlink" Target="http://en.wikipedia.org/wiki/Stereolithography" TargetMode="External"/><Relationship Id="rId12" Type="http://schemas.openxmlformats.org/officeDocument/2006/relationships/hyperlink" Target="http://en.wikipedia.org/wiki/Titanium_allo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en.wikipedia.org/wiki/Fused_deposition_modeling" TargetMode="External"/><Relationship Id="rId11" Type="http://schemas.openxmlformats.org/officeDocument/2006/relationships/hyperlink" Target="http://en.wikipedia.org/wiki/Electron_Beam_Melting" TargetMode="External"/><Relationship Id="rId5" Type="http://schemas.openxmlformats.org/officeDocument/2006/relationships/hyperlink" Target="http://en.wikipedia.org/wiki/Metals" TargetMode="External"/><Relationship Id="rId10" Type="http://schemas.openxmlformats.org/officeDocument/2006/relationships/hyperlink" Target="http://en.wikipedia.org/wiki/Paper" TargetMode="External"/><Relationship Id="rId4" Type="http://schemas.openxmlformats.org/officeDocument/2006/relationships/hyperlink" Target="http://en.wikipedia.org/wiki/Thermoplastics" TargetMode="External"/><Relationship Id="rId9" Type="http://schemas.openxmlformats.org/officeDocument/2006/relationships/hyperlink" Target="http://en.wikipedia.org/wiki/Laminated_Object_Manufacturing" TargetMode="Externa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hyperlink" Target="http://en.wikipedia.org/wiki/Resin" TargetMode="External"/><Relationship Id="rId3" Type="http://schemas.openxmlformats.org/officeDocument/2006/relationships/hyperlink" Target="http://en.wikipedia.org/wiki/Rapid_manufacturing" TargetMode="External"/><Relationship Id="rId7" Type="http://schemas.openxmlformats.org/officeDocument/2006/relationships/hyperlink" Target="http://en.wikipedia.org/wiki/Photopolymer" TargetMode="External"/><Relationship Id="rId12"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en.wikipedia.org/wiki/Curing_(chemistry)" TargetMode="External"/><Relationship Id="rId11" Type="http://schemas.openxmlformats.org/officeDocument/2006/relationships/image" Target="../media/image2.jpeg"/><Relationship Id="rId5" Type="http://schemas.openxmlformats.org/officeDocument/2006/relationships/hyperlink" Target="http://en.wikipedia.org/wiki/Ultraviolet" TargetMode="External"/><Relationship Id="rId10" Type="http://schemas.openxmlformats.org/officeDocument/2006/relationships/hyperlink" Target="https://www.youtube.com/watch?v=yW4EbCWaJHE&amp;t=39s" TargetMode="External"/><Relationship Id="rId4" Type="http://schemas.openxmlformats.org/officeDocument/2006/relationships/hyperlink" Target="http://en.wikipedia.org/wiki/Rapid_prototyping" TargetMode="External"/><Relationship Id="rId9" Type="http://schemas.openxmlformats.org/officeDocument/2006/relationships/hyperlink" Target="http://en.wikipedia.org/wiki/Laser"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BF2D91-C5B2-696F-570E-D3521117AD77}"/>
              </a:ext>
            </a:extLst>
          </p:cNvPr>
          <p:cNvSpPr>
            <a:spLocks noGrp="1"/>
          </p:cNvSpPr>
          <p:nvPr>
            <p:ph type="ctrTitle"/>
          </p:nvPr>
        </p:nvSpPr>
        <p:spPr>
          <a:xfrm>
            <a:off x="1524000" y="390843"/>
            <a:ext cx="9144000" cy="2387600"/>
          </a:xfrm>
        </p:spPr>
        <p:txBody>
          <a:bodyPr>
            <a:normAutofit/>
          </a:bodyPr>
          <a:lstStyle/>
          <a:p>
            <a:r>
              <a:rPr lang="en-US" sz="4800" smtClean="0">
                <a:latin typeface="Times New Roman" pitchFamily="18" charset="0"/>
                <a:cs typeface="Times New Roman" pitchFamily="18" charset="0"/>
              </a:rPr>
              <a:t>Unit- </a:t>
            </a:r>
            <a:r>
              <a:rPr lang="en-US" sz="4800">
                <a:latin typeface="Times New Roman" pitchFamily="18" charset="0"/>
                <a:cs typeface="Times New Roman" pitchFamily="18" charset="0"/>
              </a:rPr>
              <a:t>5</a:t>
            </a:r>
            <a:r>
              <a:rPr lang="en-US" sz="4800" smtClean="0">
                <a:latin typeface="Times New Roman" pitchFamily="18" charset="0"/>
                <a:cs typeface="Times New Roman" pitchFamily="18" charset="0"/>
              </a:rPr>
              <a:t> </a:t>
            </a:r>
            <a:endParaRPr lang="en-US" sz="4800" dirty="0">
              <a:latin typeface="Times New Roman" pitchFamily="18" charset="0"/>
              <a:cs typeface="Times New Roman" pitchFamily="18" charset="0"/>
            </a:endParaRPr>
          </a:p>
        </p:txBody>
      </p:sp>
      <p:sp>
        <p:nvSpPr>
          <p:cNvPr id="3" name="Subtitle 2">
            <a:extLst>
              <a:ext uri="{FF2B5EF4-FFF2-40B4-BE49-F238E27FC236}">
                <a16:creationId xmlns="" xmlns:a16="http://schemas.microsoft.com/office/drawing/2014/main" id="{E7D779C0-5524-DD60-5D46-F54D4447D318}"/>
              </a:ext>
            </a:extLst>
          </p:cNvPr>
          <p:cNvSpPr>
            <a:spLocks noGrp="1"/>
          </p:cNvSpPr>
          <p:nvPr>
            <p:ph type="subTitle" idx="1"/>
          </p:nvPr>
        </p:nvSpPr>
        <p:spPr>
          <a:xfrm>
            <a:off x="1524000" y="2799398"/>
            <a:ext cx="9144000" cy="583463"/>
          </a:xfrm>
        </p:spPr>
        <p:txBody>
          <a:bodyPr>
            <a:noAutofit/>
          </a:bodyPr>
          <a:lstStyle/>
          <a:p>
            <a:r>
              <a:rPr lang="en-US" sz="4400" dirty="0">
                <a:latin typeface="Times New Roman" pitchFamily="18" charset="0"/>
                <a:cs typeface="Times New Roman" pitchFamily="18" charset="0"/>
              </a:rPr>
              <a:t>Rapid Prototyping</a:t>
            </a:r>
          </a:p>
        </p:txBody>
      </p:sp>
    </p:spTree>
    <p:extLst>
      <p:ext uri="{BB962C8B-B14F-4D97-AF65-F5344CB8AC3E}">
        <p14:creationId xmlns:p14="http://schemas.microsoft.com/office/powerpoint/2010/main" val="2934676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Video</a:t>
            </a:r>
            <a:endParaRPr lang="en-US" dirty="0"/>
          </a:p>
        </p:txBody>
      </p:sp>
      <p:pic>
        <p:nvPicPr>
          <p:cNvPr id="4" name="www.KeepVid.to---Stereolithografie - Rapid Prototyping an der Hochschule Aalen (online-video-cutter.com) (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1200" y="1447800"/>
            <a:ext cx="10640291" cy="4114800"/>
          </a:xfrm>
          <a:prstGeom prst="rect">
            <a:avLst/>
          </a:prstGeom>
        </p:spPr>
      </p:pic>
    </p:spTree>
    <p:extLst>
      <p:ext uri="{BB962C8B-B14F-4D97-AF65-F5344CB8AC3E}">
        <p14:creationId xmlns:p14="http://schemas.microsoft.com/office/powerpoint/2010/main" val="38769918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Stereo Lithography Schematic Diagram</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0" y="1752601"/>
            <a:ext cx="7721597" cy="4716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6070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normAutofit/>
          </a:bodyPr>
          <a:lstStyle/>
          <a:p>
            <a:r>
              <a:rPr lang="en-US" sz="4000" b="1" dirty="0" smtClean="0"/>
              <a:t>Stereo lithography Highlight</a:t>
            </a:r>
            <a:endParaRPr lang="en-US" sz="4000" b="1" dirty="0"/>
          </a:p>
        </p:txBody>
      </p:sp>
      <p:sp>
        <p:nvSpPr>
          <p:cNvPr id="3" name="Content Placeholder 2"/>
          <p:cNvSpPr>
            <a:spLocks noGrp="1"/>
          </p:cNvSpPr>
          <p:nvPr>
            <p:ph idx="1"/>
          </p:nvPr>
        </p:nvSpPr>
        <p:spPr>
          <a:xfrm>
            <a:off x="277091" y="914400"/>
            <a:ext cx="11480800" cy="5562600"/>
          </a:xfrm>
        </p:spPr>
        <p:txBody>
          <a:bodyPr>
            <a:normAutofit/>
          </a:bodyPr>
          <a:lstStyle/>
          <a:p>
            <a:pPr marL="514350" indent="-514350" algn="just">
              <a:buFont typeface="+mj-lt"/>
              <a:buAutoNum type="arabicPeriod"/>
            </a:pPr>
            <a:r>
              <a:rPr lang="en-US" sz="2800" dirty="0" smtClean="0"/>
              <a:t>The </a:t>
            </a:r>
            <a:r>
              <a:rPr lang="en-US" sz="2800" b="1" u="sng" dirty="0" smtClean="0"/>
              <a:t>first RP technique</a:t>
            </a:r>
            <a:r>
              <a:rPr lang="en-US" sz="2800" dirty="0" smtClean="0"/>
              <a:t> and is still </a:t>
            </a:r>
            <a:r>
              <a:rPr lang="en-US" sz="2800" b="1" u="sng" dirty="0" smtClean="0"/>
              <a:t>most widely </a:t>
            </a:r>
            <a:r>
              <a:rPr lang="en-US" sz="2800" dirty="0" smtClean="0"/>
              <a:t>used.</a:t>
            </a:r>
          </a:p>
          <a:p>
            <a:pPr marL="514350" indent="-514350" algn="just">
              <a:buFont typeface="+mj-lt"/>
              <a:buAutoNum type="arabicPeriod"/>
            </a:pPr>
            <a:r>
              <a:rPr lang="en-US" sz="2800" b="1" u="sng" dirty="0" smtClean="0"/>
              <a:t>Inexpensive</a:t>
            </a:r>
            <a:r>
              <a:rPr lang="en-US" sz="2800" dirty="0" smtClean="0"/>
              <a:t> compared to other techniques.</a:t>
            </a:r>
          </a:p>
          <a:p>
            <a:pPr marL="514350" indent="-514350" algn="just">
              <a:buFont typeface="+mj-lt"/>
              <a:buAutoNum type="arabicPeriod"/>
            </a:pPr>
            <a:r>
              <a:rPr lang="en-US" sz="2800" dirty="0" smtClean="0"/>
              <a:t>Uses </a:t>
            </a:r>
            <a:r>
              <a:rPr lang="en-US" sz="2800" b="1" u="sng" dirty="0" smtClean="0"/>
              <a:t>light-sensitive liquid polymer</a:t>
            </a:r>
            <a:r>
              <a:rPr lang="en-US" sz="2800" dirty="0" smtClean="0"/>
              <a:t>.</a:t>
            </a:r>
          </a:p>
          <a:p>
            <a:pPr marL="514350" indent="-514350" algn="just">
              <a:buFont typeface="+mj-lt"/>
              <a:buAutoNum type="arabicPeriod"/>
            </a:pPr>
            <a:r>
              <a:rPr lang="en-US" sz="2800" b="1" u="sng" dirty="0" smtClean="0"/>
              <a:t>Requires post-curing</a:t>
            </a:r>
            <a:r>
              <a:rPr lang="en-US" sz="2800" dirty="0" smtClean="0"/>
              <a:t> since laser is not of high enough power to complete.</a:t>
            </a:r>
          </a:p>
          <a:p>
            <a:pPr marL="514350" indent="-514350" algn="just">
              <a:buFont typeface="+mj-lt"/>
              <a:buAutoNum type="arabicPeriod"/>
            </a:pPr>
            <a:r>
              <a:rPr lang="en-US" sz="2800" b="1" u="sng" dirty="0" smtClean="0"/>
              <a:t>Long-term curing</a:t>
            </a:r>
            <a:r>
              <a:rPr lang="en-US" sz="2800" dirty="0" smtClean="0"/>
              <a:t>.</a:t>
            </a:r>
          </a:p>
          <a:p>
            <a:pPr marL="514350" indent="-514350" algn="just">
              <a:buFont typeface="+mj-lt"/>
              <a:buAutoNum type="arabicPeriod"/>
            </a:pPr>
            <a:r>
              <a:rPr lang="en-US" sz="2800" dirty="0" smtClean="0"/>
              <a:t>Parts are quite </a:t>
            </a:r>
            <a:r>
              <a:rPr lang="en-US" sz="2800" b="1" u="sng" dirty="0" smtClean="0"/>
              <a:t>brittle</a:t>
            </a:r>
            <a:r>
              <a:rPr lang="en-US" sz="2800" dirty="0" smtClean="0"/>
              <a:t> and have a tacky surface.</a:t>
            </a:r>
          </a:p>
          <a:p>
            <a:pPr marL="514350" indent="-514350" algn="just">
              <a:buFont typeface="+mj-lt"/>
              <a:buAutoNum type="arabicPeriod"/>
            </a:pPr>
            <a:r>
              <a:rPr lang="en-US" sz="2800" b="1" u="sng" dirty="0" smtClean="0"/>
              <a:t>Support structures</a:t>
            </a:r>
            <a:r>
              <a:rPr lang="en-US" sz="2800" dirty="0" smtClean="0"/>
              <a:t> are typically required.</a:t>
            </a:r>
          </a:p>
          <a:p>
            <a:pPr marL="514350" indent="-514350" algn="just">
              <a:buFont typeface="+mj-lt"/>
              <a:buAutoNum type="arabicPeriod"/>
            </a:pPr>
            <a:r>
              <a:rPr lang="en-US" sz="2800" dirty="0" smtClean="0"/>
              <a:t>Process is </a:t>
            </a:r>
            <a:r>
              <a:rPr lang="en-US" sz="2800" b="1" u="sng" dirty="0" smtClean="0"/>
              <a:t>simple</a:t>
            </a:r>
            <a:r>
              <a:rPr lang="en-US" sz="2800" dirty="0" smtClean="0"/>
              <a:t>: There are no milling or masking steps required. </a:t>
            </a:r>
          </a:p>
          <a:p>
            <a:pPr marL="514350" indent="-514350" algn="just">
              <a:buFont typeface="+mj-lt"/>
              <a:buAutoNum type="arabicPeriod"/>
            </a:pPr>
            <a:r>
              <a:rPr lang="en-US" sz="2800" dirty="0" smtClean="0"/>
              <a:t>Uncured material can be </a:t>
            </a:r>
            <a:r>
              <a:rPr lang="en-US" sz="2800" b="1" u="sng" dirty="0" smtClean="0"/>
              <a:t>toxic</a:t>
            </a:r>
            <a:r>
              <a:rPr lang="en-US" sz="2800" dirty="0" smtClean="0"/>
              <a:t>.</a:t>
            </a:r>
          </a:p>
        </p:txBody>
      </p:sp>
    </p:spTree>
    <p:extLst>
      <p:ext uri="{BB962C8B-B14F-4D97-AF65-F5344CB8AC3E}">
        <p14:creationId xmlns:p14="http://schemas.microsoft.com/office/powerpoint/2010/main" val="25311861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normAutofit/>
          </a:bodyPr>
          <a:lstStyle/>
          <a:p>
            <a:r>
              <a:rPr lang="en-US" sz="4000" b="1" dirty="0" smtClean="0"/>
              <a:t>Technical details of the Process</a:t>
            </a:r>
            <a:endParaRPr lang="en-US" sz="4000" b="1" dirty="0"/>
          </a:p>
        </p:txBody>
      </p:sp>
      <p:sp>
        <p:nvSpPr>
          <p:cNvPr id="3" name="Content Placeholder 2"/>
          <p:cNvSpPr>
            <a:spLocks noGrp="1"/>
          </p:cNvSpPr>
          <p:nvPr>
            <p:ph idx="1"/>
          </p:nvPr>
        </p:nvSpPr>
        <p:spPr>
          <a:xfrm>
            <a:off x="304800" y="1447800"/>
            <a:ext cx="11480800" cy="4114800"/>
          </a:xfrm>
        </p:spPr>
        <p:txBody>
          <a:bodyPr>
            <a:normAutofit/>
          </a:bodyPr>
          <a:lstStyle/>
          <a:p>
            <a:pPr marL="514350" indent="-514350" algn="just">
              <a:lnSpc>
                <a:spcPct val="110000"/>
              </a:lnSpc>
              <a:spcBef>
                <a:spcPts val="1200"/>
              </a:spcBef>
              <a:spcAft>
                <a:spcPts val="1200"/>
              </a:spcAft>
              <a:buFont typeface="+mj-lt"/>
              <a:buAutoNum type="arabicPeriod"/>
            </a:pPr>
            <a:r>
              <a:rPr lang="en-US" sz="2800" dirty="0" smtClean="0"/>
              <a:t>The starting materials are </a:t>
            </a:r>
            <a:r>
              <a:rPr lang="en-US" sz="2800" b="1" u="sng" dirty="0" smtClean="0"/>
              <a:t>liquid monomers</a:t>
            </a:r>
          </a:p>
          <a:p>
            <a:pPr marL="514350" indent="-514350" algn="just">
              <a:lnSpc>
                <a:spcPct val="110000"/>
              </a:lnSpc>
              <a:spcBef>
                <a:spcPts val="1200"/>
              </a:spcBef>
              <a:spcAft>
                <a:spcPts val="1200"/>
              </a:spcAft>
              <a:buFont typeface="+mj-lt"/>
              <a:buAutoNum type="arabicPeriod"/>
            </a:pPr>
            <a:r>
              <a:rPr lang="en-US" sz="2800" dirty="0" smtClean="0"/>
              <a:t>Each layer is </a:t>
            </a:r>
            <a:r>
              <a:rPr lang="en-US" sz="2800" b="1" u="sng" dirty="0" smtClean="0"/>
              <a:t>0.076 mm to 0.50 mm</a:t>
            </a:r>
            <a:r>
              <a:rPr lang="en-US" sz="2800" dirty="0" smtClean="0"/>
              <a:t> (0.003 in to 0.020 in.) thick</a:t>
            </a:r>
          </a:p>
          <a:p>
            <a:pPr marL="514350" indent="-514350" algn="just">
              <a:lnSpc>
                <a:spcPct val="110000"/>
              </a:lnSpc>
              <a:spcBef>
                <a:spcPts val="1200"/>
              </a:spcBef>
              <a:spcAft>
                <a:spcPts val="1200"/>
              </a:spcAft>
              <a:buFont typeface="+mj-lt"/>
              <a:buAutoNum type="arabicPeriod"/>
            </a:pPr>
            <a:r>
              <a:rPr lang="en-US" sz="2800" dirty="0" smtClean="0"/>
              <a:t>Thinner layers provide </a:t>
            </a:r>
            <a:r>
              <a:rPr lang="en-US" sz="2800" b="1" u="sng" dirty="0" smtClean="0"/>
              <a:t>better resolution</a:t>
            </a:r>
            <a:r>
              <a:rPr lang="en-US" sz="2800" dirty="0" smtClean="0"/>
              <a:t> and </a:t>
            </a:r>
            <a:r>
              <a:rPr lang="en-US" sz="2800" b="1" u="sng" dirty="0" smtClean="0"/>
              <a:t>more intricate shapes</a:t>
            </a:r>
            <a:r>
              <a:rPr lang="en-US" sz="2800" dirty="0" smtClean="0"/>
              <a:t>; but processing time is </a:t>
            </a:r>
            <a:r>
              <a:rPr lang="en-US" sz="2800" b="1" u="sng" dirty="0" smtClean="0"/>
              <a:t>longer</a:t>
            </a:r>
          </a:p>
          <a:p>
            <a:pPr marL="514350" indent="-514350" algn="just">
              <a:lnSpc>
                <a:spcPct val="110000"/>
              </a:lnSpc>
              <a:spcBef>
                <a:spcPts val="1200"/>
              </a:spcBef>
              <a:spcAft>
                <a:spcPts val="1200"/>
              </a:spcAft>
              <a:buFont typeface="+mj-lt"/>
              <a:buAutoNum type="arabicPeriod"/>
            </a:pPr>
            <a:r>
              <a:rPr lang="en-US" sz="2800" dirty="0" smtClean="0"/>
              <a:t>Laser scan speeds typically </a:t>
            </a:r>
            <a:r>
              <a:rPr lang="en-US" sz="2800" b="1" u="sng" dirty="0" smtClean="0"/>
              <a:t>500 to 2500 mm/s</a:t>
            </a:r>
          </a:p>
        </p:txBody>
      </p:sp>
    </p:spTree>
    <p:extLst>
      <p:ext uri="{BB962C8B-B14F-4D97-AF65-F5344CB8AC3E}">
        <p14:creationId xmlns:p14="http://schemas.microsoft.com/office/powerpoint/2010/main" val="35324346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normAutofit/>
          </a:bodyPr>
          <a:lstStyle/>
          <a:p>
            <a:r>
              <a:rPr lang="en-US" sz="4000" b="1" dirty="0" smtClean="0"/>
              <a:t>Process Overview</a:t>
            </a:r>
            <a:endParaRPr lang="en-US" sz="4000" b="1" dirty="0"/>
          </a:p>
        </p:txBody>
      </p:sp>
      <p:sp>
        <p:nvSpPr>
          <p:cNvPr id="3" name="Content Placeholder 2"/>
          <p:cNvSpPr>
            <a:spLocks noGrp="1"/>
          </p:cNvSpPr>
          <p:nvPr>
            <p:ph idx="1"/>
          </p:nvPr>
        </p:nvSpPr>
        <p:spPr>
          <a:xfrm>
            <a:off x="304800" y="1447800"/>
            <a:ext cx="11480800" cy="4114800"/>
          </a:xfrm>
        </p:spPr>
        <p:txBody>
          <a:bodyPr>
            <a:normAutofit lnSpcReduction="10000"/>
          </a:bodyPr>
          <a:lstStyle/>
          <a:p>
            <a:pPr marL="514350" indent="-514350" algn="just">
              <a:buFont typeface="+mj-lt"/>
              <a:buAutoNum type="arabicPeriod"/>
            </a:pPr>
            <a:r>
              <a:rPr lang="en-US" sz="2800" dirty="0" err="1" smtClean="0"/>
              <a:t>Stereolithography</a:t>
            </a:r>
            <a:r>
              <a:rPr lang="en-US" sz="2800" dirty="0" smtClean="0"/>
              <a:t> is one of the more commonly used rapid manufacturing and rapid prototyping technologies.</a:t>
            </a:r>
          </a:p>
          <a:p>
            <a:pPr marL="514350" indent="-514350" algn="just">
              <a:buFont typeface="+mj-lt"/>
              <a:buAutoNum type="arabicPeriod"/>
            </a:pPr>
            <a:endParaRPr lang="en-US" sz="2800" dirty="0" smtClean="0"/>
          </a:p>
          <a:p>
            <a:pPr marL="514350" indent="-514350" algn="just">
              <a:buFont typeface="+mj-lt"/>
              <a:buAutoNum type="arabicPeriod"/>
            </a:pPr>
            <a:r>
              <a:rPr lang="en-US" sz="2800" dirty="0" smtClean="0"/>
              <a:t>It is considered to provide high accuracy and good surface finish.</a:t>
            </a:r>
          </a:p>
          <a:p>
            <a:pPr marL="514350" indent="-514350" algn="just">
              <a:buFont typeface="+mj-lt"/>
              <a:buAutoNum type="arabicPeriod"/>
            </a:pPr>
            <a:endParaRPr lang="en-US" sz="2800" dirty="0" smtClean="0"/>
          </a:p>
          <a:p>
            <a:pPr marL="514350" indent="-514350" algn="just">
              <a:buFont typeface="+mj-lt"/>
              <a:buAutoNum type="arabicPeriod"/>
            </a:pPr>
            <a:r>
              <a:rPr lang="en-US" sz="2800" dirty="0" smtClean="0"/>
              <a:t>It involves building plastic parts a layer at a time by tracing a laser beam on the surface of a vat of liquid photopolymer.</a:t>
            </a:r>
          </a:p>
          <a:p>
            <a:pPr marL="514350" indent="-514350" algn="just">
              <a:buFont typeface="+mj-lt"/>
              <a:buAutoNum type="arabicPeriod"/>
            </a:pPr>
            <a:endParaRPr lang="en-US" sz="2800" dirty="0" smtClean="0"/>
          </a:p>
          <a:p>
            <a:pPr marL="514350" indent="-514350" algn="just">
              <a:buFont typeface="+mj-lt"/>
              <a:buAutoNum type="arabicPeriod"/>
            </a:pPr>
            <a:r>
              <a:rPr lang="en-US" sz="2800" dirty="0" smtClean="0"/>
              <a:t>The photopolymer is solidified by the laser light.</a:t>
            </a:r>
          </a:p>
          <a:p>
            <a:pPr marL="514350" indent="-514350" algn="just">
              <a:buFont typeface="+mj-lt"/>
              <a:buAutoNum type="arabicPeriod"/>
            </a:pPr>
            <a:endParaRPr lang="en-US" sz="2800" dirty="0" smtClean="0"/>
          </a:p>
        </p:txBody>
      </p:sp>
    </p:spTree>
    <p:extLst>
      <p:ext uri="{BB962C8B-B14F-4D97-AF65-F5344CB8AC3E}">
        <p14:creationId xmlns:p14="http://schemas.microsoft.com/office/powerpoint/2010/main" val="3429215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normAutofit/>
          </a:bodyPr>
          <a:lstStyle/>
          <a:p>
            <a:r>
              <a:rPr lang="en-US" sz="4000" b="1" dirty="0" smtClean="0"/>
              <a:t>Process Overview</a:t>
            </a:r>
            <a:endParaRPr lang="en-US" sz="4000" b="1" dirty="0"/>
          </a:p>
        </p:txBody>
      </p:sp>
      <p:sp>
        <p:nvSpPr>
          <p:cNvPr id="3" name="Content Placeholder 2"/>
          <p:cNvSpPr>
            <a:spLocks noGrp="1"/>
          </p:cNvSpPr>
          <p:nvPr>
            <p:ph idx="1"/>
          </p:nvPr>
        </p:nvSpPr>
        <p:spPr>
          <a:xfrm>
            <a:off x="304800" y="1447800"/>
            <a:ext cx="11480800" cy="4114800"/>
          </a:xfrm>
        </p:spPr>
        <p:txBody>
          <a:bodyPr>
            <a:normAutofit/>
          </a:bodyPr>
          <a:lstStyle/>
          <a:p>
            <a:pPr marL="0" indent="0" algn="just">
              <a:buNone/>
            </a:pPr>
            <a:endParaRPr lang="en-US" sz="2800" dirty="0" smtClean="0"/>
          </a:p>
          <a:p>
            <a:pPr marL="514350" indent="-514350" algn="just">
              <a:buFont typeface="+mj-lt"/>
              <a:buAutoNum type="arabicPeriod" startAt="5"/>
            </a:pPr>
            <a:r>
              <a:rPr lang="en-US" sz="2800" dirty="0" smtClean="0"/>
              <a:t>Once one layer is completely traced, it is lowered a small distance into the liquid and a subsequent layer is traced, adhering to the previous layer.</a:t>
            </a:r>
          </a:p>
          <a:p>
            <a:pPr marL="514350" indent="-514350" algn="just">
              <a:buFont typeface="+mj-lt"/>
              <a:buAutoNum type="arabicPeriod" startAt="5"/>
            </a:pPr>
            <a:endParaRPr lang="en-US" sz="2800" dirty="0" smtClean="0"/>
          </a:p>
          <a:p>
            <a:pPr marL="514350" indent="-514350" algn="just">
              <a:buFont typeface="+mj-lt"/>
              <a:buAutoNum type="arabicPeriod" startAt="5"/>
            </a:pPr>
            <a:r>
              <a:rPr lang="en-US" sz="2800" dirty="0" smtClean="0"/>
              <a:t>After many such layers are traced, a complete 3D model is formed. </a:t>
            </a:r>
          </a:p>
          <a:p>
            <a:pPr marL="514350" indent="-514350" algn="just">
              <a:buFont typeface="+mj-lt"/>
              <a:buAutoNum type="arabicPeriod" startAt="5"/>
            </a:pPr>
            <a:endParaRPr lang="en-US" sz="2800" dirty="0" smtClean="0"/>
          </a:p>
          <a:p>
            <a:pPr marL="514350" indent="-514350" algn="just">
              <a:buFont typeface="+mj-lt"/>
              <a:buAutoNum type="arabicPeriod" startAt="5"/>
            </a:pPr>
            <a:r>
              <a:rPr lang="en-US" sz="2800" dirty="0" smtClean="0"/>
              <a:t>Some specific technologies require further curing of the polymer in an oven."</a:t>
            </a:r>
          </a:p>
        </p:txBody>
      </p:sp>
    </p:spTree>
    <p:extLst>
      <p:ext uri="{BB962C8B-B14F-4D97-AF65-F5344CB8AC3E}">
        <p14:creationId xmlns:p14="http://schemas.microsoft.com/office/powerpoint/2010/main" val="33639727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normAutofit/>
          </a:bodyPr>
          <a:lstStyle/>
          <a:p>
            <a:r>
              <a:rPr lang="en-US" sz="4000" b="1" dirty="0" smtClean="0"/>
              <a:t>Process Details – Step by step</a:t>
            </a:r>
            <a:endParaRPr lang="en-US" sz="4000" b="1" dirty="0"/>
          </a:p>
        </p:txBody>
      </p:sp>
      <p:sp>
        <p:nvSpPr>
          <p:cNvPr id="3" name="Content Placeholder 2"/>
          <p:cNvSpPr>
            <a:spLocks noGrp="1"/>
          </p:cNvSpPr>
          <p:nvPr>
            <p:ph idx="1"/>
          </p:nvPr>
        </p:nvSpPr>
        <p:spPr>
          <a:xfrm>
            <a:off x="304800" y="1219200"/>
            <a:ext cx="11480800" cy="5410200"/>
          </a:xfrm>
        </p:spPr>
        <p:txBody>
          <a:bodyPr>
            <a:normAutofit/>
          </a:bodyPr>
          <a:lstStyle/>
          <a:p>
            <a:pPr marL="0" indent="0" algn="just">
              <a:buNone/>
            </a:pPr>
            <a:endParaRPr lang="en-US" sz="2800" dirty="0" smtClean="0"/>
          </a:p>
          <a:p>
            <a:pPr marL="514350" indent="-514350" algn="just">
              <a:buFont typeface="+mj-lt"/>
              <a:buAutoNum type="arabicPeriod"/>
            </a:pPr>
            <a:r>
              <a:rPr lang="en-US" sz="2800" dirty="0" smtClean="0"/>
              <a:t>A </a:t>
            </a:r>
            <a:r>
              <a:rPr lang="en-US" sz="2800" b="1" u="sng" dirty="0" smtClean="0"/>
              <a:t>moveable table, or elevator</a:t>
            </a:r>
            <a:r>
              <a:rPr lang="en-US" sz="2800" dirty="0" smtClean="0"/>
              <a:t>, initially is placed at a position just below the surface of a </a:t>
            </a:r>
            <a:r>
              <a:rPr lang="en-US" sz="2800" b="1" u="sng" dirty="0" smtClean="0"/>
              <a:t>vat </a:t>
            </a:r>
            <a:r>
              <a:rPr lang="en-US" sz="2800" dirty="0" smtClean="0"/>
              <a:t>filled with liquid photopolymer resin.</a:t>
            </a:r>
          </a:p>
          <a:p>
            <a:pPr marL="514350" indent="-514350" algn="just">
              <a:buFont typeface="+mj-lt"/>
              <a:buAutoNum type="arabicPeriod"/>
            </a:pPr>
            <a:endParaRPr lang="en-US" sz="2800" dirty="0" smtClean="0"/>
          </a:p>
          <a:p>
            <a:pPr marL="514350" indent="-514350" algn="just">
              <a:buFont typeface="+mj-lt"/>
              <a:buAutoNum type="arabicPeriod"/>
            </a:pPr>
            <a:r>
              <a:rPr lang="en-US" sz="2800" dirty="0" smtClean="0"/>
              <a:t>This material has the property that when light of the correct color strikes it, it turns from a </a:t>
            </a:r>
            <a:r>
              <a:rPr lang="en-US" sz="2800" b="1" u="sng" dirty="0" smtClean="0"/>
              <a:t>liquid to a solid</a:t>
            </a:r>
            <a:r>
              <a:rPr lang="en-US" sz="2800" dirty="0" smtClean="0"/>
              <a:t>.</a:t>
            </a:r>
          </a:p>
          <a:p>
            <a:pPr marL="514350" indent="-514350" algn="just">
              <a:buFont typeface="+mj-lt"/>
              <a:buAutoNum type="arabicPeriod"/>
            </a:pPr>
            <a:endParaRPr lang="en-US" sz="2800" dirty="0" smtClean="0"/>
          </a:p>
          <a:p>
            <a:pPr marL="514350" indent="-514350" algn="just">
              <a:buFont typeface="+mj-lt"/>
              <a:buAutoNum type="arabicPeriod"/>
            </a:pPr>
            <a:r>
              <a:rPr lang="en-US" sz="2800" dirty="0" smtClean="0"/>
              <a:t>The most common photopolymer materials used require an </a:t>
            </a:r>
            <a:r>
              <a:rPr lang="en-US" sz="2800" b="1" u="sng" dirty="0" smtClean="0"/>
              <a:t>ultraviolet light</a:t>
            </a:r>
            <a:r>
              <a:rPr lang="en-US" sz="2800" dirty="0" smtClean="0"/>
              <a:t>.</a:t>
            </a:r>
          </a:p>
          <a:p>
            <a:pPr marL="514350" indent="-514350" algn="just">
              <a:buFont typeface="+mj-lt"/>
              <a:buAutoNum type="arabicPeriod"/>
            </a:pPr>
            <a:endParaRPr lang="en-US" sz="2800" dirty="0" smtClean="0"/>
          </a:p>
          <a:p>
            <a:pPr marL="514350" indent="-514350" algn="just">
              <a:buFont typeface="+mj-lt"/>
              <a:buAutoNum type="arabicPeriod"/>
            </a:pPr>
            <a:r>
              <a:rPr lang="en-US" sz="2800" dirty="0" smtClean="0"/>
              <a:t>The system is </a:t>
            </a:r>
            <a:r>
              <a:rPr lang="en-US" sz="2800" b="1" u="sng" dirty="0" smtClean="0"/>
              <a:t>sealed</a:t>
            </a:r>
            <a:r>
              <a:rPr lang="en-US" sz="2800" dirty="0" smtClean="0"/>
              <a:t> to prevent the escape of fumes from the resin.</a:t>
            </a:r>
          </a:p>
        </p:txBody>
      </p:sp>
    </p:spTree>
    <p:extLst>
      <p:ext uri="{BB962C8B-B14F-4D97-AF65-F5344CB8AC3E}">
        <p14:creationId xmlns:p14="http://schemas.microsoft.com/office/powerpoint/2010/main" val="6942185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normAutofit/>
          </a:bodyPr>
          <a:lstStyle/>
          <a:p>
            <a:r>
              <a:rPr lang="en-US" sz="4000" b="1" dirty="0" smtClean="0"/>
              <a:t>Process Details – Step by step</a:t>
            </a:r>
            <a:endParaRPr lang="en-US" sz="4000" b="1" dirty="0"/>
          </a:p>
        </p:txBody>
      </p:sp>
      <p:sp>
        <p:nvSpPr>
          <p:cNvPr id="3" name="Content Placeholder 2"/>
          <p:cNvSpPr>
            <a:spLocks noGrp="1"/>
          </p:cNvSpPr>
          <p:nvPr>
            <p:ph idx="1"/>
          </p:nvPr>
        </p:nvSpPr>
        <p:spPr>
          <a:xfrm>
            <a:off x="304800" y="1219200"/>
            <a:ext cx="11480800" cy="5410200"/>
          </a:xfrm>
        </p:spPr>
        <p:txBody>
          <a:bodyPr>
            <a:normAutofit/>
          </a:bodyPr>
          <a:lstStyle/>
          <a:p>
            <a:pPr marL="0" indent="0" algn="just">
              <a:buNone/>
            </a:pPr>
            <a:endParaRPr lang="en-US" sz="2800" dirty="0" smtClean="0"/>
          </a:p>
          <a:p>
            <a:pPr marL="514350" indent="-514350" algn="just">
              <a:buFont typeface="+mj-lt"/>
              <a:buAutoNum type="arabicPeriod" startAt="5"/>
            </a:pPr>
            <a:r>
              <a:rPr lang="en-US" sz="2800" dirty="0" smtClean="0"/>
              <a:t>A </a:t>
            </a:r>
            <a:r>
              <a:rPr lang="en-US" sz="2800" b="1" u="sng" dirty="0" smtClean="0"/>
              <a:t>laser beam</a:t>
            </a:r>
            <a:r>
              <a:rPr lang="en-US" sz="2800" dirty="0" smtClean="0"/>
              <a:t> is moved over the </a:t>
            </a:r>
            <a:r>
              <a:rPr lang="en-US" sz="2800" b="1" u="sng" dirty="0" smtClean="0"/>
              <a:t>surface of the liquid photopolymer </a:t>
            </a:r>
            <a:r>
              <a:rPr lang="en-US" sz="2800" dirty="0" smtClean="0"/>
              <a:t>to trace the geometry of the cross-section of the object.</a:t>
            </a:r>
          </a:p>
          <a:p>
            <a:pPr marL="514350" indent="-514350" algn="just">
              <a:buFont typeface="+mj-lt"/>
              <a:buAutoNum type="arabicPeriod" startAt="5"/>
            </a:pPr>
            <a:endParaRPr lang="en-US" sz="2800" dirty="0" smtClean="0"/>
          </a:p>
          <a:p>
            <a:pPr marL="514350" indent="-514350" algn="just">
              <a:buFont typeface="+mj-lt"/>
              <a:buAutoNum type="arabicPeriod" startAt="5"/>
            </a:pPr>
            <a:r>
              <a:rPr lang="en-US" sz="2800" dirty="0" smtClean="0"/>
              <a:t>This causes the </a:t>
            </a:r>
            <a:r>
              <a:rPr lang="en-US" sz="2800" b="1" u="sng" dirty="0" smtClean="0"/>
              <a:t>liquid to harden</a:t>
            </a:r>
            <a:r>
              <a:rPr lang="en-US" sz="2800" dirty="0" smtClean="0"/>
              <a:t> in areas where the laser strikes.</a:t>
            </a:r>
          </a:p>
          <a:p>
            <a:pPr marL="514350" indent="-514350" algn="just">
              <a:buFont typeface="+mj-lt"/>
              <a:buAutoNum type="arabicPeriod" startAt="5"/>
            </a:pPr>
            <a:endParaRPr lang="en-US" sz="2800" dirty="0" smtClean="0"/>
          </a:p>
          <a:p>
            <a:pPr marL="514350" indent="-514350" algn="just">
              <a:buFont typeface="+mj-lt"/>
              <a:buAutoNum type="arabicPeriod" startAt="5"/>
            </a:pPr>
            <a:r>
              <a:rPr lang="en-US" sz="2800" dirty="0" smtClean="0"/>
              <a:t>The laser beam is moved in the </a:t>
            </a:r>
            <a:r>
              <a:rPr lang="en-US" sz="2800" b="1" u="sng" dirty="0" smtClean="0"/>
              <a:t>X-Y directions by a scanner system</a:t>
            </a:r>
            <a:r>
              <a:rPr lang="en-US" sz="2800" dirty="0" smtClean="0"/>
              <a:t>. </a:t>
            </a:r>
          </a:p>
          <a:p>
            <a:pPr marL="514350" indent="-514350" algn="just">
              <a:buFont typeface="+mj-lt"/>
              <a:buAutoNum type="arabicPeriod" startAt="5"/>
            </a:pPr>
            <a:endParaRPr lang="en-US" sz="2800" dirty="0" smtClean="0"/>
          </a:p>
          <a:p>
            <a:pPr marL="514350" indent="-514350" algn="just">
              <a:buFont typeface="+mj-lt"/>
              <a:buAutoNum type="arabicPeriod" startAt="5"/>
            </a:pPr>
            <a:r>
              <a:rPr lang="en-US" sz="2800" b="1" u="sng" dirty="0" smtClean="0"/>
              <a:t>Stepper motors</a:t>
            </a:r>
            <a:r>
              <a:rPr lang="en-US" sz="2800" dirty="0" smtClean="0"/>
              <a:t> are </a:t>
            </a:r>
            <a:r>
              <a:rPr lang="en-US" sz="2800" b="1" u="sng" dirty="0" smtClean="0"/>
              <a:t>fast and highly controllable motors</a:t>
            </a:r>
            <a:r>
              <a:rPr lang="en-US" sz="2800" dirty="0" smtClean="0"/>
              <a:t> which drive mirrors and are guided by information from the CAD data.</a:t>
            </a:r>
          </a:p>
        </p:txBody>
      </p:sp>
    </p:spTree>
    <p:extLst>
      <p:ext uri="{BB962C8B-B14F-4D97-AF65-F5344CB8AC3E}">
        <p14:creationId xmlns:p14="http://schemas.microsoft.com/office/powerpoint/2010/main" val="2587601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normAutofit/>
          </a:bodyPr>
          <a:lstStyle/>
          <a:p>
            <a:r>
              <a:rPr lang="en-US" sz="4000" b="1" dirty="0" smtClean="0"/>
              <a:t>Process Details – Step by step</a:t>
            </a:r>
            <a:endParaRPr lang="en-US" sz="4000" b="1" dirty="0"/>
          </a:p>
        </p:txBody>
      </p:sp>
      <p:sp>
        <p:nvSpPr>
          <p:cNvPr id="3" name="Content Placeholder 2"/>
          <p:cNvSpPr>
            <a:spLocks noGrp="1"/>
          </p:cNvSpPr>
          <p:nvPr>
            <p:ph idx="1"/>
          </p:nvPr>
        </p:nvSpPr>
        <p:spPr>
          <a:xfrm>
            <a:off x="304800" y="1219200"/>
            <a:ext cx="11480800" cy="4495800"/>
          </a:xfrm>
        </p:spPr>
        <p:txBody>
          <a:bodyPr>
            <a:normAutofit/>
          </a:bodyPr>
          <a:lstStyle/>
          <a:p>
            <a:pPr marL="514350" indent="-514350" algn="just">
              <a:buFont typeface="+mj-lt"/>
              <a:buAutoNum type="arabicPeriod" startAt="9"/>
            </a:pPr>
            <a:r>
              <a:rPr lang="en-US" sz="2800" dirty="0" smtClean="0"/>
              <a:t>Some geometries of objects have </a:t>
            </a:r>
            <a:r>
              <a:rPr lang="en-US" sz="2800" b="1" u="sng" dirty="0" smtClean="0"/>
              <a:t>overhangs or undercuts</a:t>
            </a:r>
            <a:r>
              <a:rPr lang="en-US" sz="2800" dirty="0" smtClean="0"/>
              <a:t>. These must be supported during the fabrication process. </a:t>
            </a:r>
          </a:p>
          <a:p>
            <a:pPr marL="514350" indent="-514350" algn="just">
              <a:buFont typeface="+mj-lt"/>
              <a:buAutoNum type="arabicPeriod" startAt="9"/>
            </a:pPr>
            <a:r>
              <a:rPr lang="en-US" sz="2800" dirty="0" smtClean="0"/>
              <a:t>The support structures are either </a:t>
            </a:r>
            <a:r>
              <a:rPr lang="en-US" sz="2800" b="1" u="sng" dirty="0" smtClean="0"/>
              <a:t>manually or automatically designed</a:t>
            </a:r>
            <a:r>
              <a:rPr lang="en-US" sz="2800" dirty="0" smtClean="0"/>
              <a:t>.</a:t>
            </a:r>
          </a:p>
          <a:p>
            <a:pPr marL="514350" indent="-514350" algn="just">
              <a:buFont typeface="+mj-lt"/>
              <a:buAutoNum type="arabicPeriod" startAt="9"/>
            </a:pPr>
            <a:r>
              <a:rPr lang="en-US" sz="2800" dirty="0" smtClean="0"/>
              <a:t>Upon completion of the fabrication process, the object is </a:t>
            </a:r>
            <a:r>
              <a:rPr lang="en-US" sz="2800" b="1" u="sng" dirty="0" smtClean="0"/>
              <a:t>elevated from the vat and allowed to drain</a:t>
            </a:r>
            <a:r>
              <a:rPr lang="en-US" sz="2800" dirty="0" smtClean="0"/>
              <a:t>.</a:t>
            </a:r>
          </a:p>
          <a:p>
            <a:pPr marL="514350" indent="-514350" algn="just">
              <a:buFont typeface="+mj-lt"/>
              <a:buAutoNum type="arabicPeriod" startAt="9"/>
            </a:pPr>
            <a:r>
              <a:rPr lang="en-US" sz="2800" b="1" u="sng" dirty="0" smtClean="0"/>
              <a:t>Excess resin </a:t>
            </a:r>
            <a:r>
              <a:rPr lang="en-US" sz="2800" dirty="0" smtClean="0"/>
              <a:t>is swabbed manually from the surfaces. The object is often given a </a:t>
            </a:r>
            <a:r>
              <a:rPr lang="en-US" sz="2800" b="1" u="sng" dirty="0" smtClean="0"/>
              <a:t>final cure </a:t>
            </a:r>
            <a:r>
              <a:rPr lang="en-US" sz="2800" dirty="0" smtClean="0"/>
              <a:t>by bathing it in intense light in a box resembling an oven called a Post-Curing Apparatus (PCA).</a:t>
            </a:r>
          </a:p>
        </p:txBody>
      </p:sp>
    </p:spTree>
    <p:extLst>
      <p:ext uri="{BB962C8B-B14F-4D97-AF65-F5344CB8AC3E}">
        <p14:creationId xmlns:p14="http://schemas.microsoft.com/office/powerpoint/2010/main" val="9621145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B9A5AF-3BCD-6E4F-0546-D4F1C9940E72}"/>
              </a:ext>
            </a:extLst>
          </p:cNvPr>
          <p:cNvSpPr>
            <a:spLocks noGrp="1"/>
          </p:cNvSpPr>
          <p:nvPr>
            <p:ph type="title"/>
          </p:nvPr>
        </p:nvSpPr>
        <p:spPr>
          <a:xfrm>
            <a:off x="381000" y="344806"/>
            <a:ext cx="10515600" cy="841506"/>
          </a:xfrm>
        </p:spPr>
        <p:txBody>
          <a:bodyPr/>
          <a:lstStyle/>
          <a:p>
            <a:r>
              <a:rPr lang="en-US" b="1" u="sng" dirty="0"/>
              <a:t>Process</a:t>
            </a:r>
          </a:p>
        </p:txBody>
      </p:sp>
      <p:pic>
        <p:nvPicPr>
          <p:cNvPr id="9" name="Content Placeholder 8">
            <a:extLst>
              <a:ext uri="{FF2B5EF4-FFF2-40B4-BE49-F238E27FC236}">
                <a16:creationId xmlns="" xmlns:a16="http://schemas.microsoft.com/office/drawing/2014/main" id="{9325306B-732C-15BB-005D-878650F0570B}"/>
              </a:ext>
            </a:extLst>
          </p:cNvPr>
          <p:cNvPicPr>
            <a:picLocks noGrp="1" noChangeAspect="1"/>
          </p:cNvPicPr>
          <p:nvPr>
            <p:ph idx="1"/>
          </p:nvPr>
        </p:nvPicPr>
        <p:blipFill>
          <a:blip r:embed="rId2"/>
          <a:stretch>
            <a:fillRect/>
          </a:stretch>
        </p:blipFill>
        <p:spPr>
          <a:xfrm>
            <a:off x="579121" y="1611924"/>
            <a:ext cx="8605520" cy="4383943"/>
          </a:xfrm>
        </p:spPr>
      </p:pic>
    </p:spTree>
    <p:extLst>
      <p:ext uri="{BB962C8B-B14F-4D97-AF65-F5344CB8AC3E}">
        <p14:creationId xmlns:p14="http://schemas.microsoft.com/office/powerpoint/2010/main" val="10314232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92BEBA-F6A5-B3C9-F2CD-6E0F1AA78263}"/>
              </a:ext>
            </a:extLst>
          </p:cNvPr>
          <p:cNvSpPr>
            <a:spLocks noGrp="1"/>
          </p:cNvSpPr>
          <p:nvPr>
            <p:ph type="title"/>
          </p:nvPr>
        </p:nvSpPr>
        <p:spPr>
          <a:xfrm>
            <a:off x="391160" y="-635"/>
            <a:ext cx="10515600" cy="1325563"/>
          </a:xfrm>
        </p:spPr>
        <p:txBody>
          <a:bodyPr/>
          <a:lstStyle/>
          <a:p>
            <a:r>
              <a:rPr lang="en-US" b="1" u="sng" dirty="0">
                <a:latin typeface="Times New Roman" pitchFamily="18" charset="0"/>
                <a:cs typeface="Times New Roman" pitchFamily="18" charset="0"/>
              </a:rPr>
              <a:t>Content</a:t>
            </a:r>
            <a:r>
              <a:rPr lang="en-US" dirty="0"/>
              <a:t> </a:t>
            </a:r>
          </a:p>
        </p:txBody>
      </p:sp>
      <p:sp>
        <p:nvSpPr>
          <p:cNvPr id="3" name="Content Placeholder 2">
            <a:extLst>
              <a:ext uri="{FF2B5EF4-FFF2-40B4-BE49-F238E27FC236}">
                <a16:creationId xmlns="" xmlns:a16="http://schemas.microsoft.com/office/drawing/2014/main" id="{878CCF4E-0023-6807-3DF9-E6A81E501D47}"/>
              </a:ext>
            </a:extLst>
          </p:cNvPr>
          <p:cNvSpPr>
            <a:spLocks noGrp="1"/>
          </p:cNvSpPr>
          <p:nvPr>
            <p:ph idx="1"/>
          </p:nvPr>
        </p:nvSpPr>
        <p:spPr>
          <a:xfrm>
            <a:off x="665480" y="1256665"/>
            <a:ext cx="10515600" cy="4351338"/>
          </a:xfrm>
        </p:spPr>
        <p:txBody>
          <a:bodyPr>
            <a:normAutofit/>
          </a:bodyPr>
          <a:lstStyle/>
          <a:p>
            <a:r>
              <a:rPr lang="en-US" sz="2000" dirty="0"/>
              <a:t>Classification of RPT </a:t>
            </a:r>
            <a:r>
              <a:rPr lang="en-US" sz="2000" dirty="0" smtClean="0"/>
              <a:t>systems,</a:t>
            </a:r>
            <a:endParaRPr lang="en-US" sz="2000" dirty="0"/>
          </a:p>
          <a:p>
            <a:r>
              <a:rPr lang="en-US" sz="2000" dirty="0"/>
              <a:t>Process </a:t>
            </a:r>
            <a:r>
              <a:rPr lang="en-US" sz="2000" dirty="0" smtClean="0"/>
              <a:t>chain,</a:t>
            </a:r>
            <a:endParaRPr lang="en-US" sz="2000" dirty="0"/>
          </a:p>
          <a:p>
            <a:r>
              <a:rPr lang="en-US" sz="2000" dirty="0"/>
              <a:t>3D </a:t>
            </a:r>
            <a:r>
              <a:rPr lang="en-US" sz="2000" dirty="0" err="1" smtClean="0"/>
              <a:t>modelling</a:t>
            </a:r>
            <a:r>
              <a:rPr lang="en-US" sz="2000" dirty="0" smtClean="0"/>
              <a:t>,</a:t>
            </a:r>
            <a:endParaRPr lang="en-US" sz="2000" dirty="0"/>
          </a:p>
          <a:p>
            <a:r>
              <a:rPr lang="en-US" sz="2000" dirty="0"/>
              <a:t>Data </a:t>
            </a:r>
            <a:r>
              <a:rPr lang="en-US" sz="2000" dirty="0" smtClean="0"/>
              <a:t>conversion,</a:t>
            </a:r>
            <a:endParaRPr lang="en-US" sz="2000" dirty="0"/>
          </a:p>
          <a:p>
            <a:r>
              <a:rPr lang="en-US" sz="2000" dirty="0"/>
              <a:t>Checking-building- </a:t>
            </a:r>
            <a:r>
              <a:rPr lang="en-US" sz="2000" dirty="0" err="1" smtClean="0"/>
              <a:t>postprocessing</a:t>
            </a:r>
            <a:r>
              <a:rPr lang="en-US" sz="2000" dirty="0" smtClean="0"/>
              <a:t>,</a:t>
            </a:r>
            <a:endParaRPr lang="en-US" sz="2000" dirty="0"/>
          </a:p>
          <a:p>
            <a:r>
              <a:rPr lang="en-US" sz="2000" dirty="0"/>
              <a:t>Stereolithography (STL)-process, principle, </a:t>
            </a:r>
            <a:endParaRPr lang="en-US" sz="2000" dirty="0" smtClean="0"/>
          </a:p>
          <a:p>
            <a:r>
              <a:rPr lang="en-US" sz="2000" dirty="0" smtClean="0"/>
              <a:t>CAD </a:t>
            </a:r>
            <a:r>
              <a:rPr lang="en-US" sz="2000" dirty="0"/>
              <a:t>for </a:t>
            </a:r>
            <a:r>
              <a:rPr lang="en-US" sz="2000" dirty="0" smtClean="0"/>
              <a:t>RPT,</a:t>
            </a:r>
            <a:endParaRPr lang="en-US" sz="2000" dirty="0"/>
          </a:p>
          <a:p>
            <a:r>
              <a:rPr lang="en-US" sz="2000" dirty="0"/>
              <a:t>Creation of STL file from 3D solid models</a:t>
            </a:r>
          </a:p>
        </p:txBody>
      </p:sp>
    </p:spTree>
    <p:extLst>
      <p:ext uri="{BB962C8B-B14F-4D97-AF65-F5344CB8AC3E}">
        <p14:creationId xmlns:p14="http://schemas.microsoft.com/office/powerpoint/2010/main" val="12581209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normAutofit/>
          </a:bodyPr>
          <a:lstStyle/>
          <a:p>
            <a:r>
              <a:rPr lang="en-US" sz="4000" b="1" dirty="0" smtClean="0"/>
              <a:t>Advantages</a:t>
            </a:r>
            <a:endParaRPr lang="en-US" sz="4000" b="1" dirty="0"/>
          </a:p>
        </p:txBody>
      </p:sp>
      <p:sp>
        <p:nvSpPr>
          <p:cNvPr id="3" name="Content Placeholder 2"/>
          <p:cNvSpPr>
            <a:spLocks noGrp="1"/>
          </p:cNvSpPr>
          <p:nvPr>
            <p:ph idx="1"/>
          </p:nvPr>
        </p:nvSpPr>
        <p:spPr>
          <a:xfrm>
            <a:off x="304800" y="1219200"/>
            <a:ext cx="11480800" cy="5029200"/>
          </a:xfrm>
        </p:spPr>
        <p:txBody>
          <a:bodyPr>
            <a:normAutofit fontScale="92500" lnSpcReduction="20000"/>
          </a:bodyPr>
          <a:lstStyle/>
          <a:p>
            <a:pPr marL="514350" indent="-514350" algn="just">
              <a:buFont typeface="+mj-lt"/>
              <a:buAutoNum type="arabicPeriod"/>
            </a:pPr>
            <a:r>
              <a:rPr lang="en-US" sz="2800" b="1" u="sng" dirty="0" smtClean="0"/>
              <a:t>Round the clock operation</a:t>
            </a:r>
            <a:r>
              <a:rPr lang="en-US" sz="2800" dirty="0" smtClean="0"/>
              <a:t>. The SLA can be used continuously and work round the clock.</a:t>
            </a:r>
          </a:p>
          <a:p>
            <a:pPr marL="514350" indent="-514350" algn="just">
              <a:buFont typeface="+mj-lt"/>
              <a:buAutoNum type="arabicPeriod"/>
            </a:pPr>
            <a:endParaRPr lang="en-US" sz="2800" dirty="0" smtClean="0"/>
          </a:p>
          <a:p>
            <a:pPr marL="514350" indent="-514350" algn="just">
              <a:buFont typeface="+mj-lt"/>
              <a:buAutoNum type="arabicPeriod"/>
            </a:pPr>
            <a:r>
              <a:rPr lang="en-US" sz="2800" b="1" u="sng" dirty="0" smtClean="0"/>
              <a:t>Good user support</a:t>
            </a:r>
            <a:r>
              <a:rPr lang="en-US" sz="2800" dirty="0" smtClean="0"/>
              <a:t>. The computerized process serves as a good user support. </a:t>
            </a:r>
          </a:p>
          <a:p>
            <a:pPr marL="514350" indent="-514350" algn="just">
              <a:buFont typeface="+mj-lt"/>
              <a:buAutoNum type="arabicPeriod"/>
            </a:pPr>
            <a:endParaRPr lang="en-US" sz="2800" dirty="0" smtClean="0"/>
          </a:p>
          <a:p>
            <a:pPr marL="514350" indent="-514350" algn="just">
              <a:buFont typeface="+mj-lt"/>
              <a:buAutoNum type="arabicPeriod"/>
            </a:pPr>
            <a:r>
              <a:rPr lang="en-US" sz="2800" b="1" u="sng" dirty="0" smtClean="0"/>
              <a:t>Build volumes</a:t>
            </a:r>
            <a:r>
              <a:rPr lang="en-US" sz="2800" dirty="0" smtClean="0"/>
              <a:t>. The different SLA machines have build volumes ranging from small to large to suit the needs of different users.</a:t>
            </a:r>
          </a:p>
          <a:p>
            <a:pPr marL="514350" indent="-514350" algn="just">
              <a:buFont typeface="+mj-lt"/>
              <a:buAutoNum type="arabicPeriod"/>
            </a:pPr>
            <a:endParaRPr lang="en-US" sz="2800" dirty="0" smtClean="0"/>
          </a:p>
          <a:p>
            <a:pPr marL="514350" indent="-514350" algn="just">
              <a:buFont typeface="+mj-lt"/>
              <a:buAutoNum type="arabicPeriod"/>
            </a:pPr>
            <a:r>
              <a:rPr lang="en-US" sz="2800" b="1" u="sng" dirty="0" smtClean="0"/>
              <a:t>Good accuracy</a:t>
            </a:r>
            <a:r>
              <a:rPr lang="en-US" sz="2800" dirty="0" smtClean="0"/>
              <a:t>. The SLA has good accuracy and can be used or many application areas.</a:t>
            </a:r>
          </a:p>
          <a:p>
            <a:pPr marL="514350" indent="-514350" algn="just">
              <a:buFont typeface="+mj-lt"/>
              <a:buAutoNum type="arabicPeriod"/>
            </a:pPr>
            <a:endParaRPr lang="en-US" sz="2800" dirty="0" smtClean="0"/>
          </a:p>
          <a:p>
            <a:pPr marL="514350" indent="-514350" algn="just">
              <a:buFont typeface="+mj-lt"/>
              <a:buAutoNum type="arabicPeriod"/>
            </a:pPr>
            <a:r>
              <a:rPr lang="en-US" sz="2800" b="1" u="sng" dirty="0" smtClean="0"/>
              <a:t>Surface finish</a:t>
            </a:r>
            <a:r>
              <a:rPr lang="en-US" sz="2800" dirty="0" smtClean="0"/>
              <a:t>. The SLA can obtain one of the best surface finishes amongst RP technologies.</a:t>
            </a:r>
          </a:p>
        </p:txBody>
      </p:sp>
    </p:spTree>
    <p:extLst>
      <p:ext uri="{BB962C8B-B14F-4D97-AF65-F5344CB8AC3E}">
        <p14:creationId xmlns:p14="http://schemas.microsoft.com/office/powerpoint/2010/main" val="23577995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normAutofit/>
          </a:bodyPr>
          <a:lstStyle/>
          <a:p>
            <a:r>
              <a:rPr lang="en-US" sz="4000" b="1" dirty="0" smtClean="0"/>
              <a:t>Disadvantages</a:t>
            </a:r>
            <a:endParaRPr lang="en-US" sz="4000" b="1" dirty="0"/>
          </a:p>
        </p:txBody>
      </p:sp>
      <p:sp>
        <p:nvSpPr>
          <p:cNvPr id="3" name="Content Placeholder 2"/>
          <p:cNvSpPr>
            <a:spLocks noGrp="1"/>
          </p:cNvSpPr>
          <p:nvPr>
            <p:ph idx="1"/>
          </p:nvPr>
        </p:nvSpPr>
        <p:spPr>
          <a:xfrm>
            <a:off x="304800" y="1219200"/>
            <a:ext cx="11480800" cy="5181600"/>
          </a:xfrm>
        </p:spPr>
        <p:txBody>
          <a:bodyPr>
            <a:normAutofit/>
          </a:bodyPr>
          <a:lstStyle/>
          <a:p>
            <a:pPr marL="514350" indent="-514350" algn="just">
              <a:buFont typeface="+mj-lt"/>
              <a:buAutoNum type="arabicPeriod"/>
            </a:pPr>
            <a:r>
              <a:rPr lang="en-US" sz="2800" b="1" u="sng" dirty="0" smtClean="0"/>
              <a:t>Requires support structures</a:t>
            </a:r>
            <a:r>
              <a:rPr lang="en-US" sz="2800" dirty="0" smtClean="0"/>
              <a:t>. Structures that have overhangs and undercuts must have supports that are designed and fabricated together with the main structure.</a:t>
            </a:r>
          </a:p>
          <a:p>
            <a:pPr marL="514350" indent="-514350" algn="just">
              <a:buFont typeface="+mj-lt"/>
              <a:buAutoNum type="arabicPeriod"/>
            </a:pPr>
            <a:r>
              <a:rPr lang="en-US" sz="2800" b="1" u="sng" dirty="0" smtClean="0"/>
              <a:t>Requires post-processing</a:t>
            </a:r>
            <a:r>
              <a:rPr lang="en-US" sz="2800" dirty="0" smtClean="0"/>
              <a:t>. Post-processing includes removal of supports and other unwanted materials, which is tedious, time consuming and can damage the model.</a:t>
            </a:r>
          </a:p>
          <a:p>
            <a:pPr marL="514350" indent="-514350" algn="just">
              <a:buFont typeface="+mj-lt"/>
              <a:buAutoNum type="arabicPeriod"/>
            </a:pPr>
            <a:r>
              <a:rPr lang="en-US" sz="2800" b="1" u="sng" dirty="0" smtClean="0"/>
              <a:t>Requires post-curing</a:t>
            </a:r>
            <a:r>
              <a:rPr lang="en-US" sz="2800" dirty="0" smtClean="0"/>
              <a:t>. Post-curing may be needed to cure the object completely and ensure the integrity of the structure</a:t>
            </a:r>
          </a:p>
        </p:txBody>
      </p:sp>
    </p:spTree>
    <p:extLst>
      <p:ext uri="{BB962C8B-B14F-4D97-AF65-F5344CB8AC3E}">
        <p14:creationId xmlns:p14="http://schemas.microsoft.com/office/powerpoint/2010/main" val="33721663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5"/>
          <p:cNvSpPr>
            <a:spLocks noGrp="1"/>
          </p:cNvSpPr>
          <p:nvPr>
            <p:ph type="sldNum" sz="quarter" idx="12"/>
          </p:nvPr>
        </p:nvSpPr>
        <p:spPr/>
        <p:txBody>
          <a:bodyPr/>
          <a:lstStyle/>
          <a:p>
            <a:fld id="{20CCAF82-EE3D-41EE-8E5A-0C68363275C1}" type="slidenum">
              <a:rPr lang="en-US"/>
              <a:pPr/>
              <a:t>22</a:t>
            </a:fld>
            <a:endParaRPr lang="en-US"/>
          </a:p>
        </p:txBody>
      </p:sp>
      <p:sp>
        <p:nvSpPr>
          <p:cNvPr id="210946" name="Rectangle 2"/>
          <p:cNvSpPr>
            <a:spLocks noGrp="1" noChangeArrowheads="1"/>
          </p:cNvSpPr>
          <p:nvPr>
            <p:ph type="title"/>
          </p:nvPr>
        </p:nvSpPr>
        <p:spPr/>
        <p:txBody>
          <a:bodyPr/>
          <a:lstStyle/>
          <a:p>
            <a:r>
              <a:rPr lang="en-US"/>
              <a:t>Types of RP Systems</a:t>
            </a:r>
          </a:p>
        </p:txBody>
      </p:sp>
      <p:sp>
        <p:nvSpPr>
          <p:cNvPr id="210947" name="Rectangle 3"/>
          <p:cNvSpPr>
            <a:spLocks noChangeArrowheads="1"/>
          </p:cNvSpPr>
          <p:nvPr/>
        </p:nvSpPr>
        <p:spPr bwMode="auto">
          <a:xfrm>
            <a:off x="0" y="2388672"/>
            <a:ext cx="184731" cy="369332"/>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210948" name="Group 4"/>
          <p:cNvGraphicFramePr>
            <a:graphicFrameLocks noGrp="1"/>
          </p:cNvGraphicFramePr>
          <p:nvPr>
            <p:extLst>
              <p:ext uri="{D42A27DB-BD31-4B8C-83A1-F6EECF244321}">
                <p14:modId xmlns:p14="http://schemas.microsoft.com/office/powerpoint/2010/main" val="2902169879"/>
              </p:ext>
            </p:extLst>
          </p:nvPr>
        </p:nvGraphicFramePr>
        <p:xfrm>
          <a:off x="1104901" y="2295526"/>
          <a:ext cx="9165167" cy="3287714"/>
        </p:xfrm>
        <a:graphic>
          <a:graphicData uri="http://schemas.openxmlformats.org/drawingml/2006/table">
            <a:tbl>
              <a:tblPr/>
              <a:tblGrid>
                <a:gridCol w="4625339"/>
                <a:gridCol w="4539828"/>
              </a:tblGrid>
              <a:tr h="863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Arial" pitchFamily="34" charset="0"/>
                          <a:ea typeface="Batang"/>
                          <a:cs typeface="Arial" pitchFamily="34" charset="0"/>
                        </a:rPr>
                        <a:t>Prototyping Technologies</a:t>
                      </a:r>
                      <a:endParaRPr kumimoji="0" lang="en-US" sz="1600" b="0" i="0" u="none" strike="noStrike" cap="none" normalizeH="0" baseline="0" dirty="0" smtClean="0">
                        <a:ln>
                          <a:noFill/>
                        </a:ln>
                        <a:solidFill>
                          <a:schemeClr val="tx1"/>
                        </a:solidFill>
                        <a:effectLst/>
                        <a:latin typeface="Arial" pitchFamily="34" charset="0"/>
                        <a:ea typeface="Batang"/>
                        <a:cs typeface="Arial" pitchFamily="34" charset="0"/>
                      </a:endParaRPr>
                    </a:p>
                  </a:txBody>
                  <a:tcPr marL="121920" marR="121920"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0000"/>
                          </a:solidFill>
                          <a:effectLst/>
                          <a:latin typeface="Arial" pitchFamily="34" charset="0"/>
                          <a:ea typeface="Batang"/>
                          <a:cs typeface="Arial" pitchFamily="34" charset="0"/>
                        </a:rPr>
                        <a:t>Base Materials</a:t>
                      </a:r>
                      <a:endParaRPr kumimoji="0" lang="en-US" sz="1600" b="0" i="0" u="none" strike="noStrike" cap="none" normalizeH="0" baseline="0" smtClean="0">
                        <a:ln>
                          <a:noFill/>
                        </a:ln>
                        <a:solidFill>
                          <a:schemeClr val="tx1"/>
                        </a:solidFill>
                        <a:effectLst/>
                        <a:latin typeface="Arial" pitchFamily="34" charset="0"/>
                        <a:ea typeface="Batang"/>
                        <a:cs typeface="Arial" pitchFamily="34" charset="0"/>
                      </a:endParaRPr>
                    </a:p>
                  </a:txBody>
                  <a:tcPr marL="121920" marR="121920"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rgbClr val="F2F2F2"/>
                    </a:solidFill>
                  </a:tcPr>
                </a:tc>
              </a:tr>
              <a:tr h="403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pitchFamily="34" charset="0"/>
                          <a:ea typeface="Batang"/>
                          <a:cs typeface="Arial" pitchFamily="34" charset="0"/>
                          <a:hlinkClick r:id="rId3" tooltip="Selective laser sintering"/>
                        </a:rPr>
                        <a:t>Selective laser sintering (SLS)</a:t>
                      </a:r>
                      <a:endParaRPr kumimoji="0" lang="en-US" sz="1600" b="0" i="0" u="none" strike="noStrike" cap="none" normalizeH="0" baseline="0" smtClean="0">
                        <a:ln>
                          <a:noFill/>
                        </a:ln>
                        <a:solidFill>
                          <a:schemeClr val="tx1"/>
                        </a:solidFill>
                        <a:effectLst/>
                        <a:latin typeface="Arial" pitchFamily="34" charset="0"/>
                        <a:ea typeface="Batang"/>
                        <a:cs typeface="Arial" pitchFamily="34" charset="0"/>
                      </a:endParaRPr>
                    </a:p>
                  </a:txBody>
                  <a:tcPr marL="121920" marR="121920"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pitchFamily="34" charset="0"/>
                          <a:ea typeface="Batang"/>
                          <a:cs typeface="Arial" pitchFamily="34" charset="0"/>
                          <a:hlinkClick r:id="rId4" tooltip="Thermoplastics"/>
                        </a:rPr>
                        <a:t>Thermoplastics</a:t>
                      </a:r>
                      <a:r>
                        <a:rPr kumimoji="0" lang="en-US" sz="1600" b="0" i="0" u="none" strike="noStrike" cap="none" normalizeH="0" baseline="0" smtClean="0">
                          <a:ln>
                            <a:noFill/>
                          </a:ln>
                          <a:solidFill>
                            <a:schemeClr val="tx1"/>
                          </a:solidFill>
                          <a:effectLst/>
                          <a:latin typeface="Arial" pitchFamily="34" charset="0"/>
                          <a:ea typeface="Batang"/>
                          <a:cs typeface="Arial" pitchFamily="34" charset="0"/>
                        </a:rPr>
                        <a:t>, </a:t>
                      </a:r>
                      <a:r>
                        <a:rPr kumimoji="0" lang="en-US" sz="1600" b="0" i="0" u="none" strike="noStrike" cap="none" normalizeH="0" baseline="0" smtClean="0">
                          <a:ln>
                            <a:noFill/>
                          </a:ln>
                          <a:solidFill>
                            <a:schemeClr val="tx1"/>
                          </a:solidFill>
                          <a:effectLst/>
                          <a:latin typeface="Arial" pitchFamily="34" charset="0"/>
                          <a:ea typeface="Batang"/>
                          <a:cs typeface="Arial" pitchFamily="34" charset="0"/>
                          <a:hlinkClick r:id="rId5" tooltip="Metals"/>
                        </a:rPr>
                        <a:t>metals</a:t>
                      </a:r>
                      <a:r>
                        <a:rPr kumimoji="0" lang="en-US" sz="1600" b="0" i="0" u="none" strike="noStrike" cap="none" normalizeH="0" baseline="0" smtClean="0">
                          <a:ln>
                            <a:noFill/>
                          </a:ln>
                          <a:solidFill>
                            <a:schemeClr val="tx1"/>
                          </a:solidFill>
                          <a:effectLst/>
                          <a:latin typeface="Arial" pitchFamily="34" charset="0"/>
                          <a:ea typeface="Batang"/>
                          <a:cs typeface="Arial" pitchFamily="34" charset="0"/>
                        </a:rPr>
                        <a:t> powders</a:t>
                      </a:r>
                    </a:p>
                  </a:txBody>
                  <a:tcPr marL="121920" marR="121920"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rgbClr val="F9F9F9"/>
                    </a:solidFill>
                  </a:tcPr>
                </a:tc>
              </a:tr>
              <a:tr h="4048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pitchFamily="34" charset="0"/>
                          <a:ea typeface="Batang"/>
                          <a:cs typeface="Arial" pitchFamily="34" charset="0"/>
                          <a:hlinkClick r:id="rId6" tooltip="Fused deposition modeling"/>
                        </a:rPr>
                        <a:t>Fused Deposition Modeling (FDM)</a:t>
                      </a:r>
                      <a:endParaRPr kumimoji="0" lang="en-US" sz="1600" b="0" i="0" u="none" strike="noStrike" cap="none" normalizeH="0" baseline="0" smtClean="0">
                        <a:ln>
                          <a:noFill/>
                        </a:ln>
                        <a:solidFill>
                          <a:schemeClr val="tx1"/>
                        </a:solidFill>
                        <a:effectLst/>
                        <a:latin typeface="Arial" pitchFamily="34" charset="0"/>
                        <a:ea typeface="Batang"/>
                        <a:cs typeface="Arial" pitchFamily="34" charset="0"/>
                      </a:endParaRPr>
                    </a:p>
                  </a:txBody>
                  <a:tcPr marL="121920" marR="121920"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ea typeface="Batang"/>
                          <a:cs typeface="Arial" pitchFamily="34" charset="0"/>
                          <a:hlinkClick r:id="rId4" tooltip="Thermoplastics"/>
                        </a:rPr>
                        <a:t>Thermoplastics</a:t>
                      </a:r>
                      <a:endParaRPr kumimoji="0" lang="en-US" sz="1600" b="0" i="0" u="none" strike="noStrike" cap="none" normalizeH="0" baseline="0" dirty="0" smtClean="0">
                        <a:ln>
                          <a:noFill/>
                        </a:ln>
                        <a:solidFill>
                          <a:schemeClr val="tx1"/>
                        </a:solidFill>
                        <a:effectLst/>
                        <a:latin typeface="Arial" pitchFamily="34" charset="0"/>
                        <a:ea typeface="Batang"/>
                        <a:cs typeface="Arial" pitchFamily="34" charset="0"/>
                      </a:endParaRPr>
                    </a:p>
                  </a:txBody>
                  <a:tcPr marL="121920" marR="121920"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rgbClr val="F9F9F9"/>
                    </a:solidFill>
                  </a:tcPr>
                </a:tc>
              </a:tr>
              <a:tr h="403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pitchFamily="34" charset="0"/>
                          <a:ea typeface="Batang"/>
                          <a:cs typeface="Arial" pitchFamily="34" charset="0"/>
                          <a:hlinkClick r:id="rId7" tooltip="Stereolithography"/>
                        </a:rPr>
                        <a:t>Stereolithography (SLA)</a:t>
                      </a:r>
                      <a:endParaRPr kumimoji="0" lang="en-US" sz="1600" b="0" i="0" u="none" strike="noStrike" cap="none" normalizeH="0" baseline="0" smtClean="0">
                        <a:ln>
                          <a:noFill/>
                        </a:ln>
                        <a:solidFill>
                          <a:schemeClr val="tx1"/>
                        </a:solidFill>
                        <a:effectLst/>
                        <a:latin typeface="Arial" pitchFamily="34" charset="0"/>
                        <a:ea typeface="Batang"/>
                        <a:cs typeface="Arial" pitchFamily="34" charset="0"/>
                      </a:endParaRPr>
                    </a:p>
                  </a:txBody>
                  <a:tcPr marL="121920" marR="121920"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pitchFamily="34" charset="0"/>
                          <a:ea typeface="Batang"/>
                          <a:cs typeface="Arial" pitchFamily="34" charset="0"/>
                          <a:hlinkClick r:id="rId8" tooltip="Photopolymer"/>
                        </a:rPr>
                        <a:t>photopolymer</a:t>
                      </a:r>
                      <a:endParaRPr kumimoji="0" lang="en-US" sz="1600" b="0" i="0" u="none" strike="noStrike" cap="none" normalizeH="0" baseline="0" smtClean="0">
                        <a:ln>
                          <a:noFill/>
                        </a:ln>
                        <a:solidFill>
                          <a:schemeClr val="tx1"/>
                        </a:solidFill>
                        <a:effectLst/>
                        <a:latin typeface="Arial" pitchFamily="34" charset="0"/>
                        <a:ea typeface="Batang"/>
                        <a:cs typeface="Arial" pitchFamily="34" charset="0"/>
                      </a:endParaRPr>
                    </a:p>
                  </a:txBody>
                  <a:tcPr marL="121920" marR="121920"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rgbClr val="F9F9F9"/>
                    </a:solidFill>
                  </a:tcPr>
                </a:tc>
              </a:tr>
              <a:tr h="4048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pitchFamily="34" charset="0"/>
                          <a:ea typeface="Batang"/>
                          <a:cs typeface="Arial" pitchFamily="34" charset="0"/>
                          <a:hlinkClick r:id="rId9" tooltip="Laminated Object Manufacturing"/>
                        </a:rPr>
                        <a:t>Laminated Object Manufacturing (LOM)</a:t>
                      </a:r>
                      <a:endParaRPr kumimoji="0" lang="en-US" sz="1600" b="0" i="0" u="none" strike="noStrike" cap="none" normalizeH="0" baseline="0" smtClean="0">
                        <a:ln>
                          <a:noFill/>
                        </a:ln>
                        <a:solidFill>
                          <a:schemeClr val="tx1"/>
                        </a:solidFill>
                        <a:effectLst/>
                        <a:latin typeface="Arial" pitchFamily="34" charset="0"/>
                        <a:ea typeface="Batang"/>
                        <a:cs typeface="Arial" pitchFamily="34" charset="0"/>
                      </a:endParaRPr>
                    </a:p>
                  </a:txBody>
                  <a:tcPr marL="121920" marR="121920"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pitchFamily="34" charset="0"/>
                          <a:ea typeface="Batang"/>
                          <a:cs typeface="Arial" pitchFamily="34" charset="0"/>
                          <a:hlinkClick r:id="rId10" tooltip="Paper"/>
                        </a:rPr>
                        <a:t>Paper</a:t>
                      </a:r>
                      <a:endParaRPr kumimoji="0" lang="en-US" sz="1600" b="0" i="0" u="none" strike="noStrike" cap="none" normalizeH="0" baseline="0" smtClean="0">
                        <a:ln>
                          <a:noFill/>
                        </a:ln>
                        <a:solidFill>
                          <a:schemeClr val="tx1"/>
                        </a:solidFill>
                        <a:effectLst/>
                        <a:latin typeface="Arial" pitchFamily="34" charset="0"/>
                        <a:ea typeface="Batang"/>
                        <a:cs typeface="Arial" pitchFamily="34" charset="0"/>
                      </a:endParaRPr>
                    </a:p>
                  </a:txBody>
                  <a:tcPr marL="121920" marR="121920"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rgbClr val="F9F9F9"/>
                    </a:solidFill>
                  </a:tcPr>
                </a:tc>
              </a:tr>
              <a:tr h="403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pitchFamily="34" charset="0"/>
                          <a:ea typeface="Batang"/>
                          <a:cs typeface="Arial" pitchFamily="34" charset="0"/>
                          <a:hlinkClick r:id="rId11" tooltip="Electron Beam Melting"/>
                        </a:rPr>
                        <a:t>Electron Beam Melting (EBM)</a:t>
                      </a:r>
                      <a:endParaRPr kumimoji="0" lang="en-US" sz="1600" b="0" i="0" u="none" strike="noStrike" cap="none" normalizeH="0" baseline="0" smtClean="0">
                        <a:ln>
                          <a:noFill/>
                        </a:ln>
                        <a:solidFill>
                          <a:schemeClr val="tx1"/>
                        </a:solidFill>
                        <a:effectLst/>
                        <a:latin typeface="Arial" pitchFamily="34" charset="0"/>
                        <a:ea typeface="Batang"/>
                        <a:cs typeface="Arial" pitchFamily="34" charset="0"/>
                      </a:endParaRPr>
                    </a:p>
                  </a:txBody>
                  <a:tcPr marL="121920" marR="121920"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pitchFamily="34" charset="0"/>
                          <a:ea typeface="Batang"/>
                          <a:cs typeface="Arial" pitchFamily="34" charset="0"/>
                          <a:hlinkClick r:id="rId12" tooltip="Titanium alloy"/>
                        </a:rPr>
                        <a:t>Titanium alloys</a:t>
                      </a:r>
                      <a:endParaRPr kumimoji="0" lang="en-US" sz="1600" b="0" i="0" u="none" strike="noStrike" cap="none" normalizeH="0" baseline="0" smtClean="0">
                        <a:ln>
                          <a:noFill/>
                        </a:ln>
                        <a:solidFill>
                          <a:schemeClr val="tx1"/>
                        </a:solidFill>
                        <a:effectLst/>
                        <a:latin typeface="Arial" pitchFamily="34" charset="0"/>
                        <a:ea typeface="Batang"/>
                        <a:cs typeface="Arial" pitchFamily="34" charset="0"/>
                      </a:endParaRPr>
                    </a:p>
                  </a:txBody>
                  <a:tcPr marL="121920" marR="121920"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rgbClr val="F9F9F9"/>
                    </a:solidFill>
                  </a:tcPr>
                </a:tc>
              </a:tr>
              <a:tr h="4048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pitchFamily="34" charset="0"/>
                          <a:ea typeface="Batang"/>
                          <a:cs typeface="Arial" pitchFamily="34" charset="0"/>
                          <a:hlinkClick r:id="rId13" tooltip="3D Printing"/>
                        </a:rPr>
                        <a:t>3D Printing (3DP)</a:t>
                      </a:r>
                      <a:endParaRPr kumimoji="0" lang="en-US" sz="1600" b="0" i="0" u="none" strike="noStrike" cap="none" normalizeH="0" baseline="0" smtClean="0">
                        <a:ln>
                          <a:noFill/>
                        </a:ln>
                        <a:solidFill>
                          <a:schemeClr val="tx1"/>
                        </a:solidFill>
                        <a:effectLst/>
                        <a:latin typeface="Arial" pitchFamily="34" charset="0"/>
                        <a:ea typeface="Batang"/>
                        <a:cs typeface="Arial" pitchFamily="34" charset="0"/>
                      </a:endParaRPr>
                    </a:p>
                  </a:txBody>
                  <a:tcPr marL="121920" marR="121920"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ea typeface="Batang"/>
                          <a:cs typeface="Arial" pitchFamily="34" charset="0"/>
                        </a:rPr>
                        <a:t>Various materials</a:t>
                      </a:r>
                    </a:p>
                  </a:txBody>
                  <a:tcPr marL="121920" marR="121920" anchor="ctr" horzOverflow="overflow">
                    <a:lnL w="12700" cap="flat" cmpd="sng" algn="ctr">
                      <a:solidFill>
                        <a:srgbClr val="AAAAAA"/>
                      </a:solidFill>
                      <a:prstDash val="solid"/>
                      <a:round/>
                      <a:headEnd type="none" w="med" len="med"/>
                      <a:tailEnd type="none" w="med" len="med"/>
                    </a:lnL>
                    <a:lnR w="12700" cap="flat" cmpd="sng" algn="ctr">
                      <a:solidFill>
                        <a:srgbClr val="AAAAAA"/>
                      </a:solidFill>
                      <a:prstDash val="solid"/>
                      <a:round/>
                      <a:headEnd type="none" w="med" len="med"/>
                      <a:tailEnd type="none" w="med" len="med"/>
                    </a:lnR>
                    <a:lnT w="12700" cap="flat" cmpd="sng" algn="ctr">
                      <a:solidFill>
                        <a:srgbClr val="AAAAAA"/>
                      </a:solidFill>
                      <a:prstDash val="solid"/>
                      <a:round/>
                      <a:headEnd type="none" w="med" len="med"/>
                      <a:tailEnd type="none" w="med" len="med"/>
                    </a:lnT>
                    <a:lnB w="12700" cap="flat" cmpd="sng" algn="ctr">
                      <a:solidFill>
                        <a:srgbClr val="AAAAAA"/>
                      </a:solidFill>
                      <a:prstDash val="solid"/>
                      <a:round/>
                      <a:headEnd type="none" w="med" len="med"/>
                      <a:tailEnd type="none" w="med" len="med"/>
                    </a:lnB>
                    <a:lnTlToBr>
                      <a:noFill/>
                    </a:lnTlToBr>
                    <a:lnBlToTr>
                      <a:noFill/>
                    </a:lnBlToTr>
                    <a:solidFill>
                      <a:srgbClr val="F9F9F9"/>
                    </a:solidFill>
                  </a:tcPr>
                </a:tc>
              </a:tr>
            </a:tbl>
          </a:graphicData>
        </a:graphic>
      </p:graphicFrame>
      <p:sp>
        <p:nvSpPr>
          <p:cNvPr id="210974" name="Rectangle 30"/>
          <p:cNvSpPr>
            <a:spLocks noChangeArrowheads="1"/>
          </p:cNvSpPr>
          <p:nvPr/>
        </p:nvSpPr>
        <p:spPr bwMode="auto">
          <a:xfrm>
            <a:off x="0" y="4099997"/>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endParaRPr lang="en-US"/>
          </a:p>
        </p:txBody>
      </p:sp>
    </p:spTree>
    <p:extLst>
      <p:ext uri="{BB962C8B-B14F-4D97-AF65-F5344CB8AC3E}">
        <p14:creationId xmlns:p14="http://schemas.microsoft.com/office/powerpoint/2010/main" val="17776428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5F30C0-D142-BCE8-A43B-23ADF49CE682}"/>
              </a:ext>
            </a:extLst>
          </p:cNvPr>
          <p:cNvSpPr>
            <a:spLocks noGrp="1"/>
          </p:cNvSpPr>
          <p:nvPr>
            <p:ph type="title"/>
          </p:nvPr>
        </p:nvSpPr>
        <p:spPr>
          <a:xfrm>
            <a:off x="309880" y="222885"/>
            <a:ext cx="10515600" cy="1180871"/>
          </a:xfrm>
        </p:spPr>
        <p:txBody>
          <a:bodyPr>
            <a:normAutofit fontScale="90000"/>
          </a:bodyPr>
          <a:lstStyle/>
          <a:p>
            <a:r>
              <a:rPr lang="en-US" sz="4000" b="1" u="sng" dirty="0">
                <a:latin typeface="Times New Roman" pitchFamily="18" charset="0"/>
                <a:cs typeface="Times New Roman" pitchFamily="18" charset="0"/>
              </a:rPr>
              <a:t>Classification of RPT systems</a:t>
            </a:r>
            <a:br>
              <a:rPr lang="en-US" sz="4000" b="1" u="sng" dirty="0">
                <a:latin typeface="Times New Roman" pitchFamily="18" charset="0"/>
                <a:cs typeface="Times New Roman" pitchFamily="18" charset="0"/>
              </a:rPr>
            </a:br>
            <a:endParaRPr lang="en-US" sz="4000" b="1" u="sng" dirty="0">
              <a:latin typeface="Times New Roman" pitchFamily="18" charset="0"/>
              <a:cs typeface="Times New Roman" pitchFamily="18" charset="0"/>
            </a:endParaRPr>
          </a:p>
        </p:txBody>
      </p:sp>
      <p:graphicFrame>
        <p:nvGraphicFramePr>
          <p:cNvPr id="4" name="Content Placeholder 3">
            <a:extLst>
              <a:ext uri="{FF2B5EF4-FFF2-40B4-BE49-F238E27FC236}">
                <a16:creationId xmlns="" xmlns:a16="http://schemas.microsoft.com/office/drawing/2014/main" id="{C7D32B3E-0768-848D-DB04-B34A69CCAFA6}"/>
              </a:ext>
            </a:extLst>
          </p:cNvPr>
          <p:cNvGraphicFramePr>
            <a:graphicFrameLocks noGrp="1"/>
          </p:cNvGraphicFramePr>
          <p:nvPr>
            <p:ph idx="1"/>
            <p:extLst>
              <p:ext uri="{D42A27DB-BD31-4B8C-83A1-F6EECF244321}">
                <p14:modId xmlns:p14="http://schemas.microsoft.com/office/powerpoint/2010/main" val="1606871845"/>
              </p:ext>
            </p:extLst>
          </p:nvPr>
        </p:nvGraphicFramePr>
        <p:xfrm>
          <a:off x="1259840" y="2072639"/>
          <a:ext cx="10591798" cy="3719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0036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C54DDE-86E3-E3ED-3786-D3E1E9EC023E}"/>
              </a:ext>
            </a:extLst>
          </p:cNvPr>
          <p:cNvSpPr>
            <a:spLocks noGrp="1"/>
          </p:cNvSpPr>
          <p:nvPr>
            <p:ph type="title"/>
          </p:nvPr>
        </p:nvSpPr>
        <p:spPr>
          <a:xfrm>
            <a:off x="259080" y="294006"/>
            <a:ext cx="10515600" cy="605836"/>
          </a:xfrm>
        </p:spPr>
        <p:txBody>
          <a:bodyPr>
            <a:noAutofit/>
          </a:bodyPr>
          <a:lstStyle/>
          <a:p>
            <a:r>
              <a:rPr lang="en-GB" sz="3600" b="1" u="sng" dirty="0">
                <a:effectLst/>
              </a:rPr>
              <a:t>Liquid-Based Rapid Prototyping</a:t>
            </a:r>
            <a:br>
              <a:rPr lang="en-GB" sz="3600" b="1" u="sng" dirty="0">
                <a:effectLst/>
              </a:rPr>
            </a:br>
            <a:endParaRPr lang="en-US" sz="3600" b="1" u="sng" dirty="0"/>
          </a:p>
        </p:txBody>
      </p:sp>
      <p:sp>
        <p:nvSpPr>
          <p:cNvPr id="3" name="Content Placeholder 2">
            <a:extLst>
              <a:ext uri="{FF2B5EF4-FFF2-40B4-BE49-F238E27FC236}">
                <a16:creationId xmlns="" xmlns:a16="http://schemas.microsoft.com/office/drawing/2014/main" id="{74FD38BD-31E3-3AC7-0792-2382F71A1410}"/>
              </a:ext>
            </a:extLst>
          </p:cNvPr>
          <p:cNvSpPr>
            <a:spLocks noGrp="1"/>
          </p:cNvSpPr>
          <p:nvPr>
            <p:ph idx="1"/>
          </p:nvPr>
        </p:nvSpPr>
        <p:spPr>
          <a:xfrm>
            <a:off x="239231" y="818562"/>
            <a:ext cx="11515889" cy="5684362"/>
          </a:xfrm>
        </p:spPr>
        <p:txBody>
          <a:bodyPr>
            <a:noAutofit/>
          </a:bodyPr>
          <a:lstStyle/>
          <a:p>
            <a:pPr algn="just"/>
            <a:r>
              <a:rPr lang="en-GB" sz="1800" dirty="0">
                <a:effectLst/>
                <a:latin typeface="Times New Roman" panose="02020603050405020304" pitchFamily="18" charset="0"/>
                <a:cs typeface="Times New Roman" panose="02020603050405020304" pitchFamily="18" charset="0"/>
              </a:rPr>
              <a:t>Liquid-based RP systems have </a:t>
            </a:r>
            <a:r>
              <a:rPr lang="en-GB" sz="1800" b="1" u="sng" dirty="0">
                <a:effectLst/>
                <a:latin typeface="Times New Roman" panose="02020603050405020304" pitchFamily="18" charset="0"/>
                <a:cs typeface="Times New Roman" panose="02020603050405020304" pitchFamily="18" charset="0"/>
              </a:rPr>
              <a:t>initial form</a:t>
            </a:r>
            <a:r>
              <a:rPr lang="en-GB" sz="1800" dirty="0">
                <a:effectLst/>
                <a:latin typeface="Times New Roman" panose="02020603050405020304" pitchFamily="18" charset="0"/>
                <a:cs typeface="Times New Roman" panose="02020603050405020304" pitchFamily="18" charset="0"/>
              </a:rPr>
              <a:t> of its material in </a:t>
            </a:r>
            <a:r>
              <a:rPr lang="en-GB" sz="1800" b="1" u="sng" dirty="0">
                <a:effectLst/>
                <a:latin typeface="Times New Roman" panose="02020603050405020304" pitchFamily="18" charset="0"/>
                <a:cs typeface="Times New Roman" panose="02020603050405020304" pitchFamily="18" charset="0"/>
              </a:rPr>
              <a:t>liquid state</a:t>
            </a:r>
            <a:r>
              <a:rPr lang="en-GB" sz="1800" dirty="0">
                <a:effectLst/>
                <a:latin typeface="Times New Roman" panose="02020603050405020304" pitchFamily="18" charset="0"/>
                <a:cs typeface="Times New Roman" panose="02020603050405020304" pitchFamily="18" charset="0"/>
              </a:rPr>
              <a:t>. </a:t>
            </a:r>
            <a:r>
              <a:rPr lang="en-GB" sz="1800" dirty="0" smtClean="0">
                <a:effectLst/>
                <a:latin typeface="Times New Roman" panose="02020603050405020304" pitchFamily="18" charset="0"/>
                <a:cs typeface="Times New Roman" panose="02020603050405020304" pitchFamily="18" charset="0"/>
              </a:rPr>
              <a:t>Through </a:t>
            </a:r>
            <a:r>
              <a:rPr lang="en-GB" sz="1800" dirty="0">
                <a:effectLst/>
                <a:latin typeface="Times New Roman" panose="02020603050405020304" pitchFamily="18" charset="0"/>
                <a:cs typeface="Times New Roman" panose="02020603050405020304" pitchFamily="18" charset="0"/>
              </a:rPr>
              <a:t>a process commonly known as </a:t>
            </a:r>
            <a:r>
              <a:rPr lang="en-GB" sz="1800" b="1" u="sng" dirty="0" smtClean="0">
                <a:effectLst/>
                <a:latin typeface="Times New Roman" panose="02020603050405020304" pitchFamily="18" charset="0"/>
                <a:cs typeface="Times New Roman" panose="02020603050405020304" pitchFamily="18" charset="0"/>
              </a:rPr>
              <a:t>curing</a:t>
            </a:r>
            <a:r>
              <a:rPr lang="en-GB" sz="1800" dirty="0" smtClean="0">
                <a:effectLst/>
                <a:latin typeface="Times New Roman" panose="02020603050405020304" pitchFamily="18" charset="0"/>
                <a:cs typeface="Times New Roman" panose="02020603050405020304" pitchFamily="18" charset="0"/>
              </a:rPr>
              <a:t>, </a:t>
            </a:r>
            <a:r>
              <a:rPr lang="en-GB" sz="1800" dirty="0">
                <a:effectLst/>
                <a:latin typeface="Times New Roman" panose="02020603050405020304" pitchFamily="18" charset="0"/>
                <a:cs typeface="Times New Roman" panose="02020603050405020304" pitchFamily="18" charset="0"/>
              </a:rPr>
              <a:t>the liquid is converted to the </a:t>
            </a:r>
            <a:r>
              <a:rPr lang="en-GB" sz="1800" b="1" u="sng" dirty="0">
                <a:effectLst/>
                <a:latin typeface="Times New Roman" panose="02020603050405020304" pitchFamily="18" charset="0"/>
                <a:cs typeface="Times New Roman" panose="02020603050405020304" pitchFamily="18" charset="0"/>
              </a:rPr>
              <a:t>solid state</a:t>
            </a:r>
            <a:r>
              <a:rPr lang="en-GB" sz="1800" dirty="0">
                <a:effectLst/>
                <a:latin typeface="Times New Roman" panose="02020603050405020304" pitchFamily="18" charset="0"/>
                <a:cs typeface="Times New Roman" panose="02020603050405020304" pitchFamily="18" charset="0"/>
              </a:rPr>
              <a:t>.  The following RP systems fall into this category:</a:t>
            </a:r>
          </a:p>
          <a:p>
            <a:pPr algn="just">
              <a:buFont typeface="+mj-lt"/>
              <a:buAutoNum type="arabicPeriod"/>
            </a:pPr>
            <a:r>
              <a:rPr lang="en-GB" sz="1500" b="1" dirty="0">
                <a:effectLst/>
                <a:latin typeface="Times New Roman" panose="02020603050405020304" pitchFamily="18" charset="0"/>
                <a:cs typeface="Times New Roman" panose="02020603050405020304" pitchFamily="18" charset="0"/>
              </a:rPr>
              <a:t>3D Systems' Stereolithography Apparatus (SLA)</a:t>
            </a:r>
          </a:p>
          <a:p>
            <a:pPr algn="just">
              <a:buFont typeface="+mj-lt"/>
              <a:buAutoNum type="arabicPeriod"/>
            </a:pPr>
            <a:r>
              <a:rPr lang="en-GB" sz="1500" b="1" dirty="0" err="1">
                <a:effectLst/>
                <a:latin typeface="Times New Roman" panose="02020603050405020304" pitchFamily="18" charset="0"/>
                <a:cs typeface="Times New Roman" panose="02020603050405020304" pitchFamily="18" charset="0"/>
              </a:rPr>
              <a:t>Cubital's</a:t>
            </a:r>
            <a:r>
              <a:rPr lang="en-GB" sz="1500" b="1" dirty="0">
                <a:effectLst/>
                <a:latin typeface="Times New Roman" panose="02020603050405020304" pitchFamily="18" charset="0"/>
                <a:cs typeface="Times New Roman" panose="02020603050405020304" pitchFamily="18" charset="0"/>
              </a:rPr>
              <a:t> Solid Ground Curing (SGC)                </a:t>
            </a:r>
          </a:p>
          <a:p>
            <a:pPr algn="just">
              <a:buFont typeface="+mj-lt"/>
              <a:buAutoNum type="arabicPeriod"/>
            </a:pPr>
            <a:r>
              <a:rPr lang="en-GB" sz="1500" b="1" dirty="0">
                <a:effectLst/>
                <a:latin typeface="Times New Roman" panose="02020603050405020304" pitchFamily="18" charset="0"/>
                <a:cs typeface="Times New Roman" panose="02020603050405020304" pitchFamily="18" charset="0"/>
              </a:rPr>
              <a:t>Sony's Solid Creation System (SCS)</a:t>
            </a:r>
          </a:p>
          <a:p>
            <a:pPr algn="just">
              <a:buFont typeface="+mj-lt"/>
              <a:buAutoNum type="arabicPeriod"/>
            </a:pPr>
            <a:r>
              <a:rPr lang="en-GB" sz="1500" b="1" dirty="0">
                <a:effectLst/>
                <a:latin typeface="Times New Roman" panose="02020603050405020304" pitchFamily="18" charset="0"/>
                <a:cs typeface="Times New Roman" panose="02020603050405020304" pitchFamily="18" charset="0"/>
              </a:rPr>
              <a:t>CMET’s Solid Object Ultraviolet-laser Printer  (SOUP)</a:t>
            </a:r>
          </a:p>
          <a:p>
            <a:pPr algn="just">
              <a:buFont typeface="+mj-lt"/>
              <a:buAutoNum type="arabicPeriod"/>
            </a:pPr>
            <a:r>
              <a:rPr lang="en-GB" sz="1500" b="1" dirty="0" err="1">
                <a:effectLst/>
                <a:latin typeface="Times New Roman" panose="02020603050405020304" pitchFamily="18" charset="0"/>
                <a:cs typeface="Times New Roman" panose="02020603050405020304" pitchFamily="18" charset="0"/>
              </a:rPr>
              <a:t>Autostrade’s</a:t>
            </a:r>
            <a:r>
              <a:rPr lang="en-GB" sz="1500" b="1" dirty="0">
                <a:effectLst/>
                <a:latin typeface="Times New Roman" panose="02020603050405020304" pitchFamily="18" charset="0"/>
                <a:cs typeface="Times New Roman" panose="02020603050405020304" pitchFamily="18" charset="0"/>
              </a:rPr>
              <a:t> E-Darts</a:t>
            </a:r>
          </a:p>
          <a:p>
            <a:pPr algn="just">
              <a:buFont typeface="+mj-lt"/>
              <a:buAutoNum type="arabicPeriod"/>
            </a:pPr>
            <a:r>
              <a:rPr lang="en-GB" sz="1500" b="1" dirty="0">
                <a:effectLst/>
                <a:latin typeface="Times New Roman" panose="02020603050405020304" pitchFamily="18" charset="0"/>
                <a:cs typeface="Times New Roman" panose="02020603050405020304" pitchFamily="18" charset="0"/>
              </a:rPr>
              <a:t>Teijin Seiki’s </a:t>
            </a:r>
            <a:r>
              <a:rPr lang="en-GB" sz="1500" b="1" dirty="0" err="1" smtClean="0">
                <a:effectLst/>
                <a:latin typeface="Times New Roman" panose="02020603050405020304" pitchFamily="18" charset="0"/>
                <a:cs typeface="Times New Roman" panose="02020603050405020304" pitchFamily="18" charset="0"/>
              </a:rPr>
              <a:t>Soliform</a:t>
            </a:r>
            <a:r>
              <a:rPr lang="en-GB" sz="1500" b="1" dirty="0" smtClean="0">
                <a:effectLst/>
                <a:latin typeface="Times New Roman" panose="02020603050405020304" pitchFamily="18" charset="0"/>
                <a:cs typeface="Times New Roman" panose="02020603050405020304" pitchFamily="18" charset="0"/>
              </a:rPr>
              <a:t> </a:t>
            </a:r>
            <a:r>
              <a:rPr lang="en-GB" sz="1500" b="1" dirty="0">
                <a:effectLst/>
                <a:latin typeface="Times New Roman" panose="02020603050405020304" pitchFamily="18" charset="0"/>
                <a:cs typeface="Times New Roman" panose="02020603050405020304" pitchFamily="18" charset="0"/>
              </a:rPr>
              <a:t>System</a:t>
            </a:r>
          </a:p>
          <a:p>
            <a:pPr algn="just">
              <a:buFont typeface="+mj-lt"/>
              <a:buAutoNum type="arabicPeriod"/>
            </a:pPr>
            <a:r>
              <a:rPr lang="en-GB" sz="1500" b="1" dirty="0" err="1">
                <a:effectLst/>
                <a:latin typeface="Times New Roman" panose="02020603050405020304" pitchFamily="18" charset="0"/>
                <a:cs typeface="Times New Roman" panose="02020603050405020304" pitchFamily="18" charset="0"/>
              </a:rPr>
              <a:t>Meiko's</a:t>
            </a:r>
            <a:r>
              <a:rPr lang="en-GB" sz="1500" b="1" dirty="0">
                <a:effectLst/>
                <a:latin typeface="Times New Roman" panose="02020603050405020304" pitchFamily="18" charset="0"/>
                <a:cs typeface="Times New Roman" panose="02020603050405020304" pitchFamily="18" charset="0"/>
              </a:rPr>
              <a:t> Rapid Prototyping System for the </a:t>
            </a:r>
            <a:r>
              <a:rPr lang="en-GB" sz="1500" b="1" dirty="0" err="1">
                <a:effectLst/>
                <a:latin typeface="Times New Roman" panose="02020603050405020304" pitchFamily="18" charset="0"/>
                <a:cs typeface="Times New Roman" panose="02020603050405020304" pitchFamily="18" charset="0"/>
              </a:rPr>
              <a:t>Jewelry</a:t>
            </a:r>
            <a:r>
              <a:rPr lang="en-GB" sz="1500" b="1" dirty="0">
                <a:effectLst/>
                <a:latin typeface="Times New Roman" panose="02020603050405020304" pitchFamily="18" charset="0"/>
                <a:cs typeface="Times New Roman" panose="02020603050405020304" pitchFamily="18" charset="0"/>
              </a:rPr>
              <a:t> Industry</a:t>
            </a:r>
          </a:p>
          <a:p>
            <a:pPr algn="just">
              <a:buFont typeface="+mj-lt"/>
              <a:buAutoNum type="arabicPeriod"/>
            </a:pPr>
            <a:r>
              <a:rPr lang="en-GB" sz="1500" b="1" dirty="0" err="1">
                <a:effectLst/>
                <a:latin typeface="Times New Roman" panose="02020603050405020304" pitchFamily="18" charset="0"/>
                <a:cs typeface="Times New Roman" panose="02020603050405020304" pitchFamily="18" charset="0"/>
              </a:rPr>
              <a:t>Denken’s</a:t>
            </a:r>
            <a:r>
              <a:rPr lang="en-GB" sz="1500" b="1" dirty="0">
                <a:effectLst/>
                <a:latin typeface="Times New Roman" panose="02020603050405020304" pitchFamily="18" charset="0"/>
                <a:cs typeface="Times New Roman" panose="02020603050405020304" pitchFamily="18" charset="0"/>
              </a:rPr>
              <a:t> SLP</a:t>
            </a:r>
          </a:p>
          <a:p>
            <a:pPr algn="just">
              <a:buFont typeface="+mj-lt"/>
              <a:buAutoNum type="arabicPeriod"/>
            </a:pPr>
            <a:r>
              <a:rPr lang="en-GB" sz="1500" b="1" dirty="0">
                <a:effectLst/>
                <a:latin typeface="Times New Roman" panose="02020603050405020304" pitchFamily="18" charset="0"/>
                <a:cs typeface="Times New Roman" panose="02020603050405020304" pitchFamily="18" charset="0"/>
              </a:rPr>
              <a:t>Mitsui's COLAMM</a:t>
            </a:r>
          </a:p>
          <a:p>
            <a:pPr algn="just">
              <a:buFont typeface="+mj-lt"/>
              <a:buAutoNum type="arabicPeriod"/>
            </a:pPr>
            <a:r>
              <a:rPr lang="en-GB" sz="1500" b="1" dirty="0" smtClean="0">
                <a:effectLst/>
                <a:latin typeface="Times New Roman" panose="02020603050405020304" pitchFamily="18" charset="0"/>
                <a:cs typeface="Times New Roman" panose="02020603050405020304" pitchFamily="18" charset="0"/>
              </a:rPr>
              <a:t> </a:t>
            </a:r>
            <a:r>
              <a:rPr lang="en-GB" sz="1500" b="1" dirty="0" err="1" smtClean="0">
                <a:effectLst/>
                <a:latin typeface="Times New Roman" panose="02020603050405020304" pitchFamily="18" charset="0"/>
                <a:cs typeface="Times New Roman" panose="02020603050405020304" pitchFamily="18" charset="0"/>
              </a:rPr>
              <a:t>Fockele</a:t>
            </a:r>
            <a:r>
              <a:rPr lang="en-GB" sz="1500" b="1" dirty="0" smtClean="0">
                <a:effectLst/>
                <a:latin typeface="Times New Roman" panose="02020603050405020304" pitchFamily="18" charset="0"/>
                <a:cs typeface="Times New Roman" panose="02020603050405020304" pitchFamily="18" charset="0"/>
              </a:rPr>
              <a:t> </a:t>
            </a:r>
            <a:r>
              <a:rPr lang="en-GB" sz="1500" b="1" dirty="0">
                <a:effectLst/>
                <a:latin typeface="Times New Roman" panose="02020603050405020304" pitchFamily="18" charset="0"/>
                <a:cs typeface="Times New Roman" panose="02020603050405020304" pitchFamily="18" charset="0"/>
              </a:rPr>
              <a:t>&amp; </a:t>
            </a:r>
            <a:r>
              <a:rPr lang="en-GB" sz="1500" b="1" dirty="0" err="1">
                <a:effectLst/>
                <a:latin typeface="Times New Roman" panose="02020603050405020304" pitchFamily="18" charset="0"/>
                <a:cs typeface="Times New Roman" panose="02020603050405020304" pitchFamily="18" charset="0"/>
              </a:rPr>
              <a:t>Schwarze’s</a:t>
            </a:r>
            <a:r>
              <a:rPr lang="en-GB" sz="1500" b="1" dirty="0">
                <a:effectLst/>
                <a:latin typeface="Times New Roman" panose="02020603050405020304" pitchFamily="18" charset="0"/>
                <a:cs typeface="Times New Roman" panose="02020603050405020304" pitchFamily="18" charset="0"/>
              </a:rPr>
              <a:t> LMS</a:t>
            </a:r>
          </a:p>
          <a:p>
            <a:pPr algn="just">
              <a:buFont typeface="+mj-lt"/>
              <a:buAutoNum type="arabicPeriod"/>
            </a:pPr>
            <a:r>
              <a:rPr lang="en-GB" sz="1500" b="1" dirty="0" smtClean="0">
                <a:effectLst/>
                <a:latin typeface="Times New Roman" panose="02020603050405020304" pitchFamily="18" charset="0"/>
                <a:cs typeface="Times New Roman" panose="02020603050405020304" pitchFamily="18" charset="0"/>
              </a:rPr>
              <a:t> Light </a:t>
            </a:r>
            <a:r>
              <a:rPr lang="en-GB" sz="1500" b="1" dirty="0">
                <a:effectLst/>
                <a:latin typeface="Times New Roman" panose="02020603050405020304" pitchFamily="18" charset="0"/>
                <a:cs typeface="Times New Roman" panose="02020603050405020304" pitchFamily="18" charset="0"/>
              </a:rPr>
              <a:t>Sculpting</a:t>
            </a:r>
          </a:p>
          <a:p>
            <a:pPr algn="just">
              <a:buFont typeface="+mj-lt"/>
              <a:buAutoNum type="arabicPeriod"/>
            </a:pPr>
            <a:r>
              <a:rPr lang="en-GB" sz="1500" b="1" dirty="0" smtClean="0">
                <a:effectLst/>
                <a:latin typeface="Times New Roman" panose="02020603050405020304" pitchFamily="18" charset="0"/>
                <a:cs typeface="Times New Roman" panose="02020603050405020304" pitchFamily="18" charset="0"/>
              </a:rPr>
              <a:t> Rapid </a:t>
            </a:r>
            <a:r>
              <a:rPr lang="en-GB" sz="1500" b="1" dirty="0">
                <a:effectLst/>
                <a:latin typeface="Times New Roman" panose="02020603050405020304" pitchFamily="18" charset="0"/>
                <a:cs typeface="Times New Roman" panose="02020603050405020304" pitchFamily="18" charset="0"/>
              </a:rPr>
              <a:t>Freeze</a:t>
            </a:r>
          </a:p>
          <a:p>
            <a:pPr algn="just">
              <a:buFont typeface="+mj-lt"/>
              <a:buAutoNum type="arabicPeriod"/>
            </a:pPr>
            <a:r>
              <a:rPr lang="en-GB" sz="1500" b="1" dirty="0" smtClean="0">
                <a:effectLst/>
                <a:latin typeface="Times New Roman" panose="02020603050405020304" pitchFamily="18" charset="0"/>
                <a:cs typeface="Times New Roman" panose="02020603050405020304" pitchFamily="18" charset="0"/>
              </a:rPr>
              <a:t> Two </a:t>
            </a:r>
            <a:r>
              <a:rPr lang="en-GB" sz="1500" b="1" dirty="0">
                <a:effectLst/>
                <a:latin typeface="Times New Roman" panose="02020603050405020304" pitchFamily="18" charset="0"/>
                <a:cs typeface="Times New Roman" panose="02020603050405020304" pitchFamily="18" charset="0"/>
              </a:rPr>
              <a:t>Laser Beams</a:t>
            </a:r>
          </a:p>
          <a:p>
            <a:pPr algn="just">
              <a:buFont typeface="+mj-lt"/>
              <a:buAutoNum type="arabicPeriod"/>
            </a:pPr>
            <a:r>
              <a:rPr lang="en-GB" sz="1500" b="1" dirty="0" smtClean="0">
                <a:effectLst/>
                <a:latin typeface="Times New Roman" panose="02020603050405020304" pitchFamily="18" charset="0"/>
                <a:cs typeface="Times New Roman" panose="02020603050405020304" pitchFamily="18" charset="0"/>
              </a:rPr>
              <a:t> </a:t>
            </a:r>
            <a:r>
              <a:rPr lang="en-GB" sz="1500" b="1" dirty="0" err="1" smtClean="0">
                <a:effectLst/>
                <a:latin typeface="Times New Roman" panose="02020603050405020304" pitchFamily="18" charset="0"/>
                <a:cs typeface="Times New Roman" panose="02020603050405020304" pitchFamily="18" charset="0"/>
              </a:rPr>
              <a:t>Microfabrication</a:t>
            </a:r>
            <a:endParaRPr lang="en-GB" sz="1500" b="1" dirty="0">
              <a:effectLst/>
              <a:latin typeface="Times New Roman" panose="02020603050405020304" pitchFamily="18" charset="0"/>
              <a:cs typeface="Times New Roman" panose="02020603050405020304" pitchFamily="18" charset="0"/>
            </a:endParaRPr>
          </a:p>
          <a:p>
            <a:pPr algn="just">
              <a:buFont typeface="+mj-lt"/>
              <a:buAutoNum type="arabicPeriod"/>
            </a:pPr>
            <a:r>
              <a:rPr lang="en-GB"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Aaroflex</a:t>
            </a:r>
            <a:endParaRPr lang="en-GB" sz="1500" b="1" dirty="0">
              <a:latin typeface="Times New Roman" panose="02020603050405020304" pitchFamily="18" charset="0"/>
              <a:cs typeface="Times New Roman" panose="02020603050405020304" pitchFamily="18" charset="0"/>
            </a:endParaRPr>
          </a:p>
          <a:p>
            <a:pPr marL="0" indent="0" algn="just">
              <a:buNone/>
            </a:pPr>
            <a:endParaRPr lang="en-GB" sz="1800" b="1" dirty="0">
              <a:effectLst/>
              <a:latin typeface="Times New Roman" panose="02020603050405020304" pitchFamily="18" charset="0"/>
              <a:cs typeface="Times New Roman" panose="02020603050405020304" pitchFamily="18" charset="0"/>
            </a:endParaRPr>
          </a:p>
          <a:p>
            <a:pPr marL="0" indent="0">
              <a:buNone/>
            </a:pP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36092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E0DA3F-D3C5-618E-AEBB-A00AEF2D76B4}"/>
              </a:ext>
            </a:extLst>
          </p:cNvPr>
          <p:cNvSpPr>
            <a:spLocks noGrp="1"/>
          </p:cNvSpPr>
          <p:nvPr>
            <p:ph type="title"/>
          </p:nvPr>
        </p:nvSpPr>
        <p:spPr>
          <a:xfrm>
            <a:off x="259080" y="243205"/>
            <a:ext cx="10515600" cy="784945"/>
          </a:xfrm>
        </p:spPr>
        <p:txBody>
          <a:bodyPr>
            <a:normAutofit/>
          </a:bodyPr>
          <a:lstStyle/>
          <a:p>
            <a:r>
              <a:rPr lang="en-US" sz="3600" b="1" u="sng" dirty="0">
                <a:latin typeface="Times New Roman" pitchFamily="18" charset="0"/>
                <a:cs typeface="Times New Roman" pitchFamily="18" charset="0"/>
              </a:rPr>
              <a:t>Solid Based </a:t>
            </a:r>
          </a:p>
        </p:txBody>
      </p:sp>
      <p:sp>
        <p:nvSpPr>
          <p:cNvPr id="3" name="Content Placeholder 2">
            <a:extLst>
              <a:ext uri="{FF2B5EF4-FFF2-40B4-BE49-F238E27FC236}">
                <a16:creationId xmlns="" xmlns:a16="http://schemas.microsoft.com/office/drawing/2014/main" id="{A062C324-0116-C67C-D151-0A95463ACF6D}"/>
              </a:ext>
            </a:extLst>
          </p:cNvPr>
          <p:cNvSpPr>
            <a:spLocks noGrp="1"/>
          </p:cNvSpPr>
          <p:nvPr>
            <p:ph idx="1"/>
          </p:nvPr>
        </p:nvSpPr>
        <p:spPr>
          <a:xfrm>
            <a:off x="320040" y="1221190"/>
            <a:ext cx="10515600" cy="5026893"/>
          </a:xfrm>
        </p:spPr>
        <p:txBody>
          <a:bodyPr>
            <a:normAutofit/>
          </a:bodyPr>
          <a:lstStyle/>
          <a:p>
            <a:r>
              <a:rPr lang="en-US" sz="1800" dirty="0">
                <a:latin typeface="Times New Roman" pitchFamily="18" charset="0"/>
                <a:cs typeface="Times New Roman" pitchFamily="18" charset="0"/>
              </a:rPr>
              <a:t>Solid-based RP systems are meant to encompass </a:t>
            </a:r>
            <a:r>
              <a:rPr lang="en-US" sz="1800" b="1" u="sng" dirty="0">
                <a:latin typeface="Times New Roman" pitchFamily="18" charset="0"/>
                <a:cs typeface="Times New Roman" pitchFamily="18" charset="0"/>
              </a:rPr>
              <a:t>all forms of material in the solid </a:t>
            </a:r>
            <a:r>
              <a:rPr lang="en-US" sz="1800" b="1" u="sng" dirty="0" smtClean="0">
                <a:latin typeface="Times New Roman" pitchFamily="18" charset="0"/>
                <a:cs typeface="Times New Roman" pitchFamily="18" charset="0"/>
              </a:rPr>
              <a:t>state</a:t>
            </a:r>
            <a:r>
              <a:rPr lang="en-US" sz="1800" dirty="0">
                <a:latin typeface="Times New Roman" pitchFamily="18" charset="0"/>
                <a:cs typeface="Times New Roman" pitchFamily="18" charset="0"/>
              </a:rPr>
              <a:t>,</a:t>
            </a:r>
            <a:r>
              <a:rPr lang="en-US" sz="1800" dirty="0" smtClean="0">
                <a:latin typeface="Times New Roman" pitchFamily="18" charset="0"/>
                <a:cs typeface="Times New Roman" pitchFamily="18" charset="0"/>
              </a:rPr>
              <a:t> </a:t>
            </a:r>
          </a:p>
          <a:p>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solid form can include the shape in the form of a </a:t>
            </a:r>
            <a:r>
              <a:rPr lang="en-US" sz="1800" b="1" u="sng" dirty="0">
                <a:latin typeface="Times New Roman" pitchFamily="18" charset="0"/>
                <a:cs typeface="Times New Roman" pitchFamily="18" charset="0"/>
              </a:rPr>
              <a:t>wire, a roll, laminates and pellets</a:t>
            </a:r>
            <a:r>
              <a:rPr lang="en-US" sz="1800" dirty="0">
                <a:latin typeface="Times New Roman" pitchFamily="18" charset="0"/>
                <a:cs typeface="Times New Roman" pitchFamily="18" charset="0"/>
              </a:rPr>
              <a:t>.</a:t>
            </a:r>
          </a:p>
          <a:p>
            <a:endParaRPr lang="en-US" sz="1800" dirty="0">
              <a:latin typeface="Times New Roman" pitchFamily="18" charset="0"/>
              <a:cs typeface="Times New Roman" pitchFamily="18" charset="0"/>
            </a:endParaRPr>
          </a:p>
          <a:p>
            <a:pPr marL="342900" indent="-342900">
              <a:buFont typeface="+mj-lt"/>
              <a:buAutoNum type="arabicPeriod"/>
            </a:pPr>
            <a:r>
              <a:rPr lang="en-US" sz="1800" dirty="0">
                <a:latin typeface="Times New Roman" pitchFamily="18" charset="0"/>
                <a:cs typeface="Times New Roman" pitchFamily="18" charset="0"/>
              </a:rPr>
              <a:t>Cubic Technologies’ Laminated Object Manufacturing (LOM</a:t>
            </a: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p>
            <a:pPr marL="342900" indent="-342900">
              <a:buFont typeface="+mj-lt"/>
              <a:buAutoNum type="arabicPeriod"/>
            </a:pPr>
            <a:r>
              <a:rPr lang="en-US" sz="1800" dirty="0" err="1" smtClean="0">
                <a:latin typeface="Times New Roman" pitchFamily="18" charset="0"/>
                <a:cs typeface="Times New Roman" pitchFamily="18" charset="0"/>
              </a:rPr>
              <a:t>Stratasys</a:t>
            </a:r>
            <a:r>
              <a:rPr lang="en-US" sz="1800" dirty="0">
                <a:latin typeface="Times New Roman" pitchFamily="18" charset="0"/>
                <a:cs typeface="Times New Roman" pitchFamily="18" charset="0"/>
              </a:rPr>
              <a:t>’ Fused Deposition Modeling (FDM</a:t>
            </a:r>
            <a:r>
              <a:rPr lang="en-US" sz="1800" dirty="0" smtClean="0">
                <a:latin typeface="Times New Roman" pitchFamily="18" charset="0"/>
                <a:cs typeface="Times New Roman" pitchFamily="18" charset="0"/>
              </a:rPr>
              <a:t>), </a:t>
            </a:r>
            <a:endParaRPr lang="en-US" sz="1800" dirty="0">
              <a:latin typeface="Times New Roman" pitchFamily="18" charset="0"/>
              <a:cs typeface="Times New Roman" pitchFamily="18" charset="0"/>
            </a:endParaRPr>
          </a:p>
          <a:p>
            <a:pPr marL="342900" indent="-342900">
              <a:buFont typeface="+mj-lt"/>
              <a:buAutoNum type="arabicPeriod"/>
            </a:pPr>
            <a:r>
              <a:rPr lang="en-US" sz="1800" dirty="0" err="1" smtClean="0">
                <a:latin typeface="Times New Roman" pitchFamily="18" charset="0"/>
                <a:cs typeface="Times New Roman" pitchFamily="18" charset="0"/>
              </a:rPr>
              <a:t>Kira</a:t>
            </a:r>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Corporation’s Paper Lamination Technology (PLT</a:t>
            </a: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p>
            <a:pPr marL="342900" indent="-342900">
              <a:buFont typeface="+mj-lt"/>
              <a:buAutoNum type="arabicPeriod"/>
            </a:pPr>
            <a:r>
              <a:rPr lang="en-US" sz="1800" dirty="0">
                <a:latin typeface="Times New Roman" pitchFamily="18" charset="0"/>
                <a:cs typeface="Times New Roman" pitchFamily="18" charset="0"/>
              </a:rPr>
              <a:t>3D Systems’ Multi-Jet Modeling System (MJM</a:t>
            </a:r>
            <a:r>
              <a:rPr lang="en-US" sz="1800" dirty="0" smtClean="0">
                <a:latin typeface="Times New Roman" pitchFamily="18" charset="0"/>
                <a:cs typeface="Times New Roman" pitchFamily="18" charset="0"/>
              </a:rPr>
              <a:t>), </a:t>
            </a:r>
            <a:endParaRPr lang="en-US" sz="1800" dirty="0">
              <a:latin typeface="Times New Roman" pitchFamily="18" charset="0"/>
              <a:cs typeface="Times New Roman" pitchFamily="18" charset="0"/>
            </a:endParaRPr>
          </a:p>
          <a:p>
            <a:pPr marL="342900" indent="-342900">
              <a:buFont typeface="+mj-lt"/>
              <a:buAutoNum type="arabicPeriod"/>
            </a:pPr>
            <a:r>
              <a:rPr lang="en-US" sz="1800" dirty="0" err="1" smtClean="0">
                <a:latin typeface="Times New Roman" pitchFamily="18" charset="0"/>
                <a:cs typeface="Times New Roman" pitchFamily="18" charset="0"/>
              </a:rPr>
              <a:t>Solidscape’s</a:t>
            </a:r>
            <a:r>
              <a:rPr lang="en-US" sz="1800" dirty="0" smtClean="0">
                <a:latin typeface="Times New Roman" pitchFamily="18" charset="0"/>
                <a:cs typeface="Times New Roman" pitchFamily="18" charset="0"/>
              </a:rPr>
              <a:t> </a:t>
            </a:r>
            <a:r>
              <a:rPr lang="en-US" sz="1800" dirty="0" err="1">
                <a:latin typeface="Times New Roman" pitchFamily="18" charset="0"/>
                <a:cs typeface="Times New Roman" pitchFamily="18" charset="0"/>
              </a:rPr>
              <a:t>ModelMaker</a:t>
            </a:r>
            <a:r>
              <a:rPr lang="en-US" sz="1800" dirty="0">
                <a:latin typeface="Times New Roman" pitchFamily="18" charset="0"/>
                <a:cs typeface="Times New Roman" pitchFamily="18" charset="0"/>
              </a:rPr>
              <a:t> and </a:t>
            </a:r>
            <a:r>
              <a:rPr lang="en-US" sz="1800" dirty="0" err="1" smtClean="0">
                <a:latin typeface="Times New Roman" pitchFamily="18" charset="0"/>
                <a:cs typeface="Times New Roman" pitchFamily="18" charset="0"/>
              </a:rPr>
              <a:t>PatternMaster</a:t>
            </a:r>
            <a:r>
              <a:rPr lang="en-US" sz="1800" dirty="0" smtClean="0">
                <a:latin typeface="Times New Roman" pitchFamily="18" charset="0"/>
                <a:cs typeface="Times New Roman" pitchFamily="18" charset="0"/>
              </a:rPr>
              <a:t>, </a:t>
            </a:r>
            <a:endParaRPr lang="en-US" sz="1800" dirty="0">
              <a:latin typeface="Times New Roman" pitchFamily="18" charset="0"/>
              <a:cs typeface="Times New Roman" pitchFamily="18" charset="0"/>
            </a:endParaRPr>
          </a:p>
          <a:p>
            <a:pPr marL="342900" indent="-342900">
              <a:buFont typeface="+mj-lt"/>
              <a:buAutoNum type="arabicPeriod"/>
            </a:pPr>
            <a:r>
              <a:rPr lang="en-US" sz="1800" dirty="0">
                <a:latin typeface="Times New Roman" pitchFamily="18" charset="0"/>
                <a:cs typeface="Times New Roman" pitchFamily="18" charset="0"/>
              </a:rPr>
              <a:t>Beijing </a:t>
            </a:r>
            <a:r>
              <a:rPr lang="en-US" sz="1800" dirty="0" err="1">
                <a:latin typeface="Times New Roman" pitchFamily="18" charset="0"/>
                <a:cs typeface="Times New Roman" pitchFamily="18" charset="0"/>
              </a:rPr>
              <a:t>Yinhua’s</a:t>
            </a:r>
            <a:r>
              <a:rPr lang="en-US" sz="1800" dirty="0">
                <a:latin typeface="Times New Roman" pitchFamily="18" charset="0"/>
                <a:cs typeface="Times New Roman" pitchFamily="18" charset="0"/>
              </a:rPr>
              <a:t> Slicing Solid Manufacturing (SSM), Melted Extrusion Modeling (MEM) and Multi-Functional RPM Systems (M-RPM</a:t>
            </a: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p>
            <a:pPr marL="342900" indent="-342900">
              <a:buFont typeface="+mj-lt"/>
              <a:buAutoNum type="arabicPeriod"/>
            </a:pPr>
            <a:r>
              <a:rPr lang="en-US" sz="1800" dirty="0">
                <a:latin typeface="Times New Roman" pitchFamily="18" charset="0"/>
                <a:cs typeface="Times New Roman" pitchFamily="18" charset="0"/>
              </a:rPr>
              <a:t>CAM-LEM’s CL </a:t>
            </a:r>
            <a:r>
              <a:rPr lang="en-US" sz="1800" dirty="0" smtClean="0">
                <a:latin typeface="Times New Roman" pitchFamily="18" charset="0"/>
                <a:cs typeface="Times New Roman" pitchFamily="18" charset="0"/>
              </a:rPr>
              <a:t>100, </a:t>
            </a:r>
            <a:endParaRPr lang="en-US" sz="1800" dirty="0">
              <a:latin typeface="Times New Roman" pitchFamily="18" charset="0"/>
              <a:cs typeface="Times New Roman" pitchFamily="18" charset="0"/>
            </a:endParaRPr>
          </a:p>
          <a:p>
            <a:pPr marL="342900" indent="-342900">
              <a:buFont typeface="+mj-lt"/>
              <a:buAutoNum type="arabicPeriod"/>
            </a:pPr>
            <a:r>
              <a:rPr lang="en-US" sz="1800" dirty="0" err="1">
                <a:latin typeface="Times New Roman" pitchFamily="18" charset="0"/>
                <a:cs typeface="Times New Roman" pitchFamily="18" charset="0"/>
              </a:rPr>
              <a:t>Ennex</a:t>
            </a:r>
            <a:r>
              <a:rPr lang="en-US" sz="1800" dirty="0">
                <a:latin typeface="Times New Roman" pitchFamily="18" charset="0"/>
                <a:cs typeface="Times New Roman" pitchFamily="18" charset="0"/>
              </a:rPr>
              <a:t> Corporation’s Offset </a:t>
            </a:r>
            <a:r>
              <a:rPr lang="en-US" sz="1800" dirty="0" err="1">
                <a:latin typeface="Times New Roman" pitchFamily="18" charset="0"/>
                <a:cs typeface="Times New Roman" pitchFamily="18" charset="0"/>
              </a:rPr>
              <a:t>Fabbers</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8307587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D221D-5E46-CE9F-A2FA-3DD47FF37E4C}"/>
              </a:ext>
            </a:extLst>
          </p:cNvPr>
          <p:cNvSpPr>
            <a:spLocks noGrp="1"/>
          </p:cNvSpPr>
          <p:nvPr>
            <p:ph type="title"/>
          </p:nvPr>
        </p:nvSpPr>
        <p:spPr>
          <a:xfrm>
            <a:off x="391160" y="202565"/>
            <a:ext cx="10515600" cy="671823"/>
          </a:xfrm>
        </p:spPr>
        <p:txBody>
          <a:bodyPr>
            <a:normAutofit fontScale="90000"/>
          </a:bodyPr>
          <a:lstStyle/>
          <a:p>
            <a:r>
              <a:rPr lang="en-US" b="1" u="sng" dirty="0"/>
              <a:t>Powder Based </a:t>
            </a:r>
          </a:p>
        </p:txBody>
      </p:sp>
      <p:sp>
        <p:nvSpPr>
          <p:cNvPr id="3" name="Content Placeholder 2">
            <a:extLst>
              <a:ext uri="{FF2B5EF4-FFF2-40B4-BE49-F238E27FC236}">
                <a16:creationId xmlns="" xmlns:a16="http://schemas.microsoft.com/office/drawing/2014/main" id="{40B72709-5881-4E6A-C484-5125C0DADBE0}"/>
              </a:ext>
            </a:extLst>
          </p:cNvPr>
          <p:cNvSpPr>
            <a:spLocks noGrp="1"/>
          </p:cNvSpPr>
          <p:nvPr>
            <p:ph idx="1"/>
          </p:nvPr>
        </p:nvSpPr>
        <p:spPr>
          <a:xfrm>
            <a:off x="472440" y="1118228"/>
            <a:ext cx="10515600" cy="5140015"/>
          </a:xfrm>
        </p:spPr>
        <p:txBody>
          <a:bodyPr>
            <a:normAutofit/>
          </a:bodyPr>
          <a:lstStyle/>
          <a:p>
            <a:r>
              <a:rPr lang="en-US" sz="1600" b="1" u="sng" dirty="0"/>
              <a:t>Powder</a:t>
            </a:r>
            <a:r>
              <a:rPr lang="en-US" sz="1600" dirty="0"/>
              <a:t> is by-and-large in the </a:t>
            </a:r>
            <a:r>
              <a:rPr lang="en-US" sz="1600" b="1" u="sng" dirty="0"/>
              <a:t>solid </a:t>
            </a:r>
            <a:r>
              <a:rPr lang="en-US" sz="1600" b="1" u="sng" dirty="0" smtClean="0"/>
              <a:t>state</a:t>
            </a:r>
            <a:r>
              <a:rPr lang="en-US" sz="1600" dirty="0"/>
              <a:t> </a:t>
            </a:r>
            <a:r>
              <a:rPr lang="en-US" sz="1600" dirty="0" smtClean="0"/>
              <a:t>in the form of grains.</a:t>
            </a:r>
          </a:p>
          <a:p>
            <a:pPr marL="0" indent="0">
              <a:buNone/>
            </a:pPr>
            <a:r>
              <a:rPr lang="en-US" sz="1600" dirty="0" smtClean="0"/>
              <a:t> </a:t>
            </a:r>
          </a:p>
          <a:p>
            <a:pPr marL="342900" indent="-342900">
              <a:buFont typeface="+mj-lt"/>
              <a:buAutoNum type="arabicPeriod"/>
            </a:pPr>
            <a:r>
              <a:rPr lang="en-US" sz="1600" dirty="0" smtClean="0"/>
              <a:t>3D </a:t>
            </a:r>
            <a:r>
              <a:rPr lang="en-US" sz="1600" dirty="0" err="1"/>
              <a:t>Systems’s</a:t>
            </a:r>
            <a:r>
              <a:rPr lang="en-US" sz="1600" dirty="0"/>
              <a:t> Selective Laser Sintering (SLS</a:t>
            </a:r>
            <a:r>
              <a:rPr lang="en-US" sz="1600" dirty="0" smtClean="0"/>
              <a:t>), </a:t>
            </a:r>
            <a:endParaRPr lang="en-US" sz="1600" dirty="0"/>
          </a:p>
          <a:p>
            <a:pPr marL="342900" indent="-342900">
              <a:buFont typeface="+mj-lt"/>
              <a:buAutoNum type="arabicPeriod"/>
            </a:pPr>
            <a:r>
              <a:rPr lang="en-US" sz="1600" dirty="0" smtClean="0"/>
              <a:t>EOS’s </a:t>
            </a:r>
            <a:r>
              <a:rPr lang="en-US" sz="1600" dirty="0"/>
              <a:t>EOSINT </a:t>
            </a:r>
            <a:r>
              <a:rPr lang="en-US" sz="1600" dirty="0" smtClean="0"/>
              <a:t>Systems, </a:t>
            </a:r>
            <a:endParaRPr lang="en-US" sz="1600" dirty="0"/>
          </a:p>
          <a:p>
            <a:pPr marL="342900" indent="-342900">
              <a:buFont typeface="+mj-lt"/>
              <a:buAutoNum type="arabicPeriod"/>
            </a:pPr>
            <a:r>
              <a:rPr lang="en-US" sz="1600" dirty="0" smtClean="0"/>
              <a:t>Z </a:t>
            </a:r>
            <a:r>
              <a:rPr lang="en-US" sz="1600" dirty="0"/>
              <a:t>Corporation’s Three-Dimensional Printing (3DP</a:t>
            </a:r>
            <a:r>
              <a:rPr lang="en-US" sz="1600" dirty="0" smtClean="0"/>
              <a:t>), </a:t>
            </a:r>
            <a:endParaRPr lang="en-US" sz="1600" dirty="0"/>
          </a:p>
          <a:p>
            <a:pPr marL="342900" indent="-342900">
              <a:buFont typeface="+mj-lt"/>
              <a:buAutoNum type="arabicPeriod"/>
            </a:pPr>
            <a:r>
              <a:rPr lang="en-US" sz="1600" dirty="0" err="1"/>
              <a:t>Optomec’s</a:t>
            </a:r>
            <a:r>
              <a:rPr lang="en-US" sz="1600" dirty="0"/>
              <a:t> Laser Engineered Net Shaping (LENS</a:t>
            </a:r>
            <a:r>
              <a:rPr lang="en-US" sz="1600" dirty="0" smtClean="0"/>
              <a:t>), </a:t>
            </a:r>
            <a:endParaRPr lang="en-US" sz="1600" dirty="0"/>
          </a:p>
          <a:p>
            <a:pPr marL="342900" indent="-342900">
              <a:buFont typeface="+mj-lt"/>
              <a:buAutoNum type="arabicPeriod"/>
            </a:pPr>
            <a:r>
              <a:rPr lang="en-US" sz="1600" dirty="0" err="1"/>
              <a:t>Soligen’s</a:t>
            </a:r>
            <a:r>
              <a:rPr lang="en-US" sz="1600" dirty="0"/>
              <a:t> Direct Shell Production Casting (DSPC</a:t>
            </a:r>
            <a:r>
              <a:rPr lang="en-US" sz="1600" dirty="0" smtClean="0"/>
              <a:t>), </a:t>
            </a:r>
            <a:endParaRPr lang="en-US" sz="1600" dirty="0"/>
          </a:p>
          <a:p>
            <a:pPr marL="342900" indent="-342900">
              <a:buFont typeface="+mj-lt"/>
              <a:buAutoNum type="arabicPeriod"/>
            </a:pPr>
            <a:r>
              <a:rPr lang="en-US" sz="1600" dirty="0" err="1" smtClean="0"/>
              <a:t>Fraunhofer’s</a:t>
            </a:r>
            <a:r>
              <a:rPr lang="en-US" sz="1600" dirty="0" smtClean="0"/>
              <a:t> </a:t>
            </a:r>
            <a:r>
              <a:rPr lang="en-US" sz="1600" dirty="0"/>
              <a:t>Multiphase Jet Solidification (MJS</a:t>
            </a:r>
            <a:r>
              <a:rPr lang="en-US" sz="1600" dirty="0" smtClean="0"/>
              <a:t>),</a:t>
            </a:r>
            <a:endParaRPr lang="en-US" sz="1600" dirty="0"/>
          </a:p>
          <a:p>
            <a:pPr marL="342900" indent="-342900">
              <a:buFont typeface="+mj-lt"/>
              <a:buAutoNum type="arabicPeriod"/>
            </a:pPr>
            <a:r>
              <a:rPr lang="en-US" sz="1600" dirty="0" err="1"/>
              <a:t>Acram’s</a:t>
            </a:r>
            <a:r>
              <a:rPr lang="en-US" sz="1600" dirty="0"/>
              <a:t> Electron Beam Melting (EBM</a:t>
            </a:r>
            <a:r>
              <a:rPr lang="en-US" sz="1600" dirty="0" smtClean="0"/>
              <a:t>),</a:t>
            </a:r>
            <a:endParaRPr lang="en-US" sz="1600" dirty="0"/>
          </a:p>
          <a:p>
            <a:pPr marL="342900" indent="-342900">
              <a:buFont typeface="+mj-lt"/>
              <a:buAutoNum type="arabicPeriod"/>
            </a:pPr>
            <a:r>
              <a:rPr lang="en-US" sz="1600" dirty="0" err="1"/>
              <a:t>Aeromet</a:t>
            </a:r>
            <a:r>
              <a:rPr lang="en-US" sz="1600" dirty="0"/>
              <a:t> Corporation’s </a:t>
            </a:r>
            <a:r>
              <a:rPr lang="en-US" sz="1600" dirty="0" err="1"/>
              <a:t>Lasform</a:t>
            </a:r>
            <a:r>
              <a:rPr lang="en-US" sz="1600" dirty="0"/>
              <a:t> </a:t>
            </a:r>
            <a:r>
              <a:rPr lang="en-US" sz="1600" dirty="0" smtClean="0"/>
              <a:t>Technology,</a:t>
            </a:r>
            <a:endParaRPr lang="en-US" sz="1600" dirty="0"/>
          </a:p>
          <a:p>
            <a:pPr marL="342900" indent="-342900">
              <a:buFont typeface="+mj-lt"/>
              <a:buAutoNum type="arabicPeriod"/>
            </a:pPr>
            <a:r>
              <a:rPr lang="en-US" sz="1600" dirty="0" smtClean="0"/>
              <a:t>Precision </a:t>
            </a:r>
            <a:r>
              <a:rPr lang="en-US" sz="1600" dirty="0"/>
              <a:t>Optical Manufacturing’s Direct Metal Deposition (DMDTM</a:t>
            </a:r>
            <a:r>
              <a:rPr lang="en-US" sz="1600" dirty="0" smtClean="0"/>
              <a:t>),</a:t>
            </a:r>
            <a:endParaRPr lang="en-US" sz="1600" dirty="0"/>
          </a:p>
          <a:p>
            <a:pPr marL="342900" indent="-342900">
              <a:buFont typeface="+mj-lt"/>
              <a:buAutoNum type="arabicPeriod"/>
            </a:pPr>
            <a:r>
              <a:rPr lang="en-US" sz="1600" dirty="0"/>
              <a:t>Generis’ RP Systems (GS</a:t>
            </a:r>
            <a:r>
              <a:rPr lang="en-US" sz="1600" dirty="0" smtClean="0"/>
              <a:t>),</a:t>
            </a:r>
            <a:endParaRPr lang="en-US" sz="1600" dirty="0"/>
          </a:p>
          <a:p>
            <a:pPr marL="342900" indent="-342900">
              <a:buFont typeface="+mj-lt"/>
              <a:buAutoNum type="arabicPeriod"/>
            </a:pPr>
            <a:r>
              <a:rPr lang="en-US" sz="1600" dirty="0" err="1"/>
              <a:t>Therics</a:t>
            </a:r>
            <a:r>
              <a:rPr lang="en-US" sz="1600" dirty="0"/>
              <a:t> Inc.’s </a:t>
            </a:r>
            <a:r>
              <a:rPr lang="en-US" sz="1600" dirty="0" err="1"/>
              <a:t>Theriform</a:t>
            </a:r>
            <a:r>
              <a:rPr lang="en-US" sz="1600" dirty="0"/>
              <a:t> </a:t>
            </a:r>
            <a:r>
              <a:rPr lang="en-US" sz="1600" dirty="0" smtClean="0"/>
              <a:t>Technology,</a:t>
            </a:r>
            <a:endParaRPr lang="en-US" sz="1600" dirty="0"/>
          </a:p>
          <a:p>
            <a:pPr marL="342900" indent="-342900">
              <a:buFont typeface="+mj-lt"/>
              <a:buAutoNum type="arabicPeriod"/>
            </a:pPr>
            <a:r>
              <a:rPr lang="en-US" sz="1600" dirty="0"/>
              <a:t>Extrude Hone’s </a:t>
            </a:r>
            <a:r>
              <a:rPr lang="en-US" sz="1600" dirty="0" err="1"/>
              <a:t>Prometal</a:t>
            </a:r>
            <a:r>
              <a:rPr lang="en-US" sz="1600" dirty="0"/>
              <a:t> TM 3D Printing Process</a:t>
            </a:r>
            <a:endParaRPr lang="en-US" sz="2400" dirty="0"/>
          </a:p>
        </p:txBody>
      </p:sp>
    </p:spTree>
    <p:extLst>
      <p:ext uri="{BB962C8B-B14F-4D97-AF65-F5344CB8AC3E}">
        <p14:creationId xmlns:p14="http://schemas.microsoft.com/office/powerpoint/2010/main" val="7948780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18D1E5-20F6-D87B-A9D5-91D5C07800CE}"/>
              </a:ext>
            </a:extLst>
          </p:cNvPr>
          <p:cNvSpPr>
            <a:spLocks noGrp="1"/>
          </p:cNvSpPr>
          <p:nvPr>
            <p:ph type="title"/>
          </p:nvPr>
        </p:nvSpPr>
        <p:spPr>
          <a:xfrm>
            <a:off x="340360" y="304165"/>
            <a:ext cx="10515600" cy="502141"/>
          </a:xfrm>
        </p:spPr>
        <p:txBody>
          <a:bodyPr>
            <a:noAutofit/>
          </a:bodyPr>
          <a:lstStyle/>
          <a:p>
            <a:r>
              <a:rPr lang="en-US" b="1" dirty="0">
                <a:latin typeface="Times New Roman" pitchFamily="18" charset="0"/>
                <a:cs typeface="Times New Roman" pitchFamily="18" charset="0"/>
              </a:rPr>
              <a:t>Process Chain </a:t>
            </a:r>
          </a:p>
        </p:txBody>
      </p:sp>
      <p:pic>
        <p:nvPicPr>
          <p:cNvPr id="5" name="Content Placeholder 4">
            <a:extLst>
              <a:ext uri="{FF2B5EF4-FFF2-40B4-BE49-F238E27FC236}">
                <a16:creationId xmlns="" xmlns:a16="http://schemas.microsoft.com/office/drawing/2014/main" id="{32116310-5C59-FE64-F762-7A0A90F062FA}"/>
              </a:ext>
            </a:extLst>
          </p:cNvPr>
          <p:cNvPicPr>
            <a:picLocks noGrp="1" noChangeAspect="1"/>
          </p:cNvPicPr>
          <p:nvPr>
            <p:ph idx="1"/>
          </p:nvPr>
        </p:nvPicPr>
        <p:blipFill>
          <a:blip r:embed="rId2"/>
          <a:stretch>
            <a:fillRect/>
          </a:stretch>
        </p:blipFill>
        <p:spPr>
          <a:xfrm>
            <a:off x="1630838" y="1135115"/>
            <a:ext cx="8710366" cy="5026309"/>
          </a:xfrm>
        </p:spPr>
      </p:pic>
    </p:spTree>
    <p:extLst>
      <p:ext uri="{BB962C8B-B14F-4D97-AF65-F5344CB8AC3E}">
        <p14:creationId xmlns:p14="http://schemas.microsoft.com/office/powerpoint/2010/main" val="24883356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normAutofit/>
          </a:bodyPr>
          <a:lstStyle/>
          <a:p>
            <a:r>
              <a:rPr lang="en-US" sz="4000" b="1" dirty="0" smtClean="0"/>
              <a:t>PROCESS CHAIN</a:t>
            </a:r>
            <a:endParaRPr lang="en-US" sz="4000" b="1" dirty="0"/>
          </a:p>
        </p:txBody>
      </p:sp>
      <p:sp>
        <p:nvSpPr>
          <p:cNvPr id="3" name="Content Placeholder 2"/>
          <p:cNvSpPr>
            <a:spLocks noGrp="1"/>
          </p:cNvSpPr>
          <p:nvPr>
            <p:ph idx="1"/>
          </p:nvPr>
        </p:nvSpPr>
        <p:spPr>
          <a:xfrm>
            <a:off x="304800" y="1219200"/>
            <a:ext cx="11480800" cy="5410200"/>
          </a:xfrm>
        </p:spPr>
        <p:txBody>
          <a:bodyPr>
            <a:normAutofit/>
          </a:bodyPr>
          <a:lstStyle/>
          <a:p>
            <a:pPr algn="just"/>
            <a:r>
              <a:rPr lang="en-US" sz="2800" dirty="0"/>
              <a:t>There are a total of five steps in the chain and these are </a:t>
            </a:r>
          </a:p>
          <a:p>
            <a:pPr marL="1314450" lvl="2" indent="-514350" algn="just">
              <a:buFont typeface="+mj-lt"/>
              <a:buAutoNum type="arabicPeriod"/>
            </a:pPr>
            <a:endParaRPr lang="en-US" sz="2800" dirty="0" smtClean="0"/>
          </a:p>
          <a:p>
            <a:pPr marL="1314450" lvl="2" indent="-514350" algn="just">
              <a:buFont typeface="+mj-lt"/>
              <a:buAutoNum type="arabicPeriod"/>
            </a:pPr>
            <a:r>
              <a:rPr lang="en-US" sz="2800" dirty="0" smtClean="0"/>
              <a:t>3D </a:t>
            </a:r>
            <a:r>
              <a:rPr lang="en-US" sz="2800" dirty="0"/>
              <a:t>modeling, </a:t>
            </a:r>
          </a:p>
          <a:p>
            <a:pPr marL="1314450" lvl="2" indent="-514350" algn="just">
              <a:buFont typeface="+mj-lt"/>
              <a:buAutoNum type="arabicPeriod"/>
            </a:pPr>
            <a:r>
              <a:rPr lang="en-US" sz="2800" dirty="0"/>
              <a:t>data conversion and transmission, </a:t>
            </a:r>
          </a:p>
          <a:p>
            <a:pPr marL="1314450" lvl="2" indent="-514350" algn="just">
              <a:buFont typeface="+mj-lt"/>
              <a:buAutoNum type="arabicPeriod"/>
            </a:pPr>
            <a:r>
              <a:rPr lang="en-US" sz="2800" dirty="0"/>
              <a:t>checking and preparing,</a:t>
            </a:r>
          </a:p>
          <a:p>
            <a:pPr marL="1314450" lvl="2" indent="-514350" algn="just">
              <a:buFont typeface="+mj-lt"/>
              <a:buAutoNum type="arabicPeriod"/>
            </a:pPr>
            <a:r>
              <a:rPr lang="en-US" sz="2800" dirty="0"/>
              <a:t>building </a:t>
            </a:r>
          </a:p>
          <a:p>
            <a:pPr marL="1314450" lvl="2" indent="-514350" algn="just">
              <a:buFont typeface="+mj-lt"/>
              <a:buAutoNum type="arabicPeriod"/>
            </a:pPr>
            <a:r>
              <a:rPr lang="en-US" sz="2800" dirty="0"/>
              <a:t>and </a:t>
            </a:r>
            <a:r>
              <a:rPr lang="en-US" sz="2800" dirty="0" smtClean="0"/>
              <a:t>post-processing</a:t>
            </a:r>
            <a:r>
              <a:rPr lang="en-US" sz="2800" dirty="0"/>
              <a:t>.</a:t>
            </a:r>
          </a:p>
          <a:p>
            <a:pPr algn="just"/>
            <a:endParaRPr lang="en-US" sz="2800" dirty="0" smtClean="0"/>
          </a:p>
          <a:p>
            <a:pPr algn="just"/>
            <a:r>
              <a:rPr lang="en-US" sz="2800" dirty="0" smtClean="0"/>
              <a:t>Depending </a:t>
            </a:r>
            <a:r>
              <a:rPr lang="en-US" sz="2800" dirty="0"/>
              <a:t>on the quality of the model and part in Steps 3 and 5 respectively, the </a:t>
            </a:r>
            <a:r>
              <a:rPr lang="en-US" sz="2800" b="1" u="sng" dirty="0"/>
              <a:t>process may be iterated</a:t>
            </a:r>
            <a:r>
              <a:rPr lang="en-US" sz="2800" dirty="0"/>
              <a:t> until a satisfactory model or part is achieved.</a:t>
            </a:r>
          </a:p>
          <a:p>
            <a:pPr marL="514350" indent="-514350" algn="just">
              <a:buFont typeface="+mj-lt"/>
              <a:buAutoNum type="arabicPeriod"/>
            </a:pPr>
            <a:endParaRPr lang="en-US" sz="2800" dirty="0" smtClean="0"/>
          </a:p>
        </p:txBody>
      </p:sp>
    </p:spTree>
    <p:extLst>
      <p:ext uri="{BB962C8B-B14F-4D97-AF65-F5344CB8AC3E}">
        <p14:creationId xmlns:p14="http://schemas.microsoft.com/office/powerpoint/2010/main" val="35897975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normAutofit/>
          </a:bodyPr>
          <a:lstStyle/>
          <a:p>
            <a:r>
              <a:rPr lang="en-US" sz="4000" b="1" dirty="0"/>
              <a:t>3D MODELLING</a:t>
            </a:r>
          </a:p>
        </p:txBody>
      </p:sp>
      <p:sp>
        <p:nvSpPr>
          <p:cNvPr id="3" name="Content Placeholder 2"/>
          <p:cNvSpPr>
            <a:spLocks noGrp="1"/>
          </p:cNvSpPr>
          <p:nvPr>
            <p:ph idx="1"/>
          </p:nvPr>
        </p:nvSpPr>
        <p:spPr>
          <a:xfrm>
            <a:off x="304800" y="1219200"/>
            <a:ext cx="11480800" cy="4648200"/>
          </a:xfrm>
        </p:spPr>
        <p:txBody>
          <a:bodyPr>
            <a:normAutofit/>
          </a:bodyPr>
          <a:lstStyle/>
          <a:p>
            <a:pPr algn="just">
              <a:spcBef>
                <a:spcPts val="1200"/>
              </a:spcBef>
              <a:spcAft>
                <a:spcPts val="1200"/>
              </a:spcAft>
            </a:pPr>
            <a:r>
              <a:rPr lang="en-US" sz="2400" b="1" dirty="0" smtClean="0"/>
              <a:t>Advanced 3D CAD </a:t>
            </a:r>
            <a:r>
              <a:rPr lang="en-US" sz="2400" dirty="0" smtClean="0"/>
              <a:t>modeling </a:t>
            </a:r>
            <a:r>
              <a:rPr lang="en-US" sz="2400" dirty="0"/>
              <a:t>is a general prerequisite in RP processes</a:t>
            </a:r>
          </a:p>
          <a:p>
            <a:pPr algn="just">
              <a:spcBef>
                <a:spcPts val="1200"/>
              </a:spcBef>
              <a:spcAft>
                <a:spcPts val="1200"/>
              </a:spcAft>
            </a:pPr>
            <a:r>
              <a:rPr lang="en-US" sz="2400" dirty="0"/>
              <a:t>It also involved </a:t>
            </a:r>
            <a:r>
              <a:rPr lang="en-US" sz="2400" b="1" dirty="0"/>
              <a:t>FEM analysis, detail design and drafting, planning for manufacturing</a:t>
            </a:r>
            <a:r>
              <a:rPr lang="en-US" sz="2400" dirty="0"/>
              <a:t>,</a:t>
            </a:r>
          </a:p>
          <a:p>
            <a:pPr algn="just">
              <a:spcBef>
                <a:spcPts val="1200"/>
              </a:spcBef>
              <a:spcAft>
                <a:spcPts val="1200"/>
              </a:spcAft>
            </a:pPr>
            <a:r>
              <a:rPr lang="en-US" sz="2400" b="1" dirty="0"/>
              <a:t>Special care </a:t>
            </a:r>
            <a:r>
              <a:rPr lang="en-US" sz="2400" dirty="0"/>
              <a:t>to be taken for </a:t>
            </a:r>
            <a:r>
              <a:rPr lang="en-US" sz="2400" b="1" dirty="0"/>
              <a:t>orientation of part, need for supports, difficult-to-build part structure</a:t>
            </a:r>
            <a:r>
              <a:rPr lang="en-US" sz="2400" dirty="0"/>
              <a:t> such as thin walls, small slots or holes and overhanging elements.</a:t>
            </a:r>
          </a:p>
          <a:p>
            <a:pPr algn="just">
              <a:spcBef>
                <a:spcPts val="1200"/>
              </a:spcBef>
              <a:spcAft>
                <a:spcPts val="1200"/>
              </a:spcAft>
            </a:pPr>
            <a:r>
              <a:rPr lang="en-US" sz="2400" dirty="0"/>
              <a:t>U</a:t>
            </a:r>
            <a:r>
              <a:rPr lang="en-US" sz="2400" dirty="0" smtClean="0"/>
              <a:t>nder-specifying </a:t>
            </a:r>
            <a:r>
              <a:rPr lang="en-US" sz="2400" dirty="0"/>
              <a:t>parameters to the RP systems, resulting in poor performance and </a:t>
            </a:r>
            <a:r>
              <a:rPr lang="en-US" sz="2400" dirty="0" smtClean="0"/>
              <a:t>non-optimal </a:t>
            </a:r>
            <a:r>
              <a:rPr lang="en-US" sz="2400" dirty="0"/>
              <a:t>utilization of the system.</a:t>
            </a:r>
            <a:endParaRPr lang="en-US" sz="2400" dirty="0" smtClean="0"/>
          </a:p>
        </p:txBody>
      </p:sp>
    </p:spTree>
    <p:extLst>
      <p:ext uri="{BB962C8B-B14F-4D97-AF65-F5344CB8AC3E}">
        <p14:creationId xmlns:p14="http://schemas.microsoft.com/office/powerpoint/2010/main" val="35489610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838200"/>
          </a:xfrm>
        </p:spPr>
        <p:txBody>
          <a:bodyPr>
            <a:normAutofit/>
          </a:bodyPr>
          <a:lstStyle/>
          <a:p>
            <a:r>
              <a:rPr lang="en-US" sz="4000" b="1" dirty="0" smtClean="0"/>
              <a:t>Additive Manufacturing</a:t>
            </a:r>
            <a:endParaRPr lang="en-US" sz="4000" b="1" dirty="0"/>
          </a:p>
        </p:txBody>
      </p:sp>
      <p:sp>
        <p:nvSpPr>
          <p:cNvPr id="3" name="Content Placeholder 2"/>
          <p:cNvSpPr>
            <a:spLocks noGrp="1"/>
          </p:cNvSpPr>
          <p:nvPr>
            <p:ph idx="1"/>
          </p:nvPr>
        </p:nvSpPr>
        <p:spPr>
          <a:xfrm>
            <a:off x="304800" y="2133600"/>
            <a:ext cx="11480800" cy="2590800"/>
          </a:xfrm>
        </p:spPr>
        <p:txBody>
          <a:bodyPr>
            <a:normAutofit/>
          </a:bodyPr>
          <a:lstStyle/>
          <a:p>
            <a:pPr marL="0" indent="0" algn="just">
              <a:lnSpc>
                <a:spcPct val="150000"/>
              </a:lnSpc>
              <a:buNone/>
            </a:pPr>
            <a:r>
              <a:rPr lang="en-US" sz="2800" dirty="0"/>
              <a:t>Additive manufacturing (AM), also known as </a:t>
            </a:r>
            <a:r>
              <a:rPr lang="en-US" sz="2800" b="1" u="sng" dirty="0"/>
              <a:t>3D printing</a:t>
            </a:r>
            <a:r>
              <a:rPr lang="en-US" sz="2800" dirty="0"/>
              <a:t>, is a process in which a three-dimensional object is built from a computer-aided design (CAD) model, usually by successively adding materials in a layer-by-layer fashion.</a:t>
            </a:r>
            <a:endParaRPr lang="en-US" sz="2800" dirty="0" smtClean="0"/>
          </a:p>
        </p:txBody>
      </p:sp>
    </p:spTree>
    <p:extLst>
      <p:ext uri="{BB962C8B-B14F-4D97-AF65-F5344CB8AC3E}">
        <p14:creationId xmlns:p14="http://schemas.microsoft.com/office/powerpoint/2010/main" val="42490974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normAutofit/>
          </a:bodyPr>
          <a:lstStyle/>
          <a:p>
            <a:r>
              <a:rPr lang="en-US" sz="4000" b="1" dirty="0"/>
              <a:t>DATA CONVERSION AND TRANSMISSION</a:t>
            </a:r>
          </a:p>
        </p:txBody>
      </p:sp>
      <p:sp>
        <p:nvSpPr>
          <p:cNvPr id="3" name="Content Placeholder 2"/>
          <p:cNvSpPr>
            <a:spLocks noGrp="1"/>
          </p:cNvSpPr>
          <p:nvPr>
            <p:ph idx="1"/>
          </p:nvPr>
        </p:nvSpPr>
        <p:spPr>
          <a:xfrm>
            <a:off x="304800" y="1066800"/>
            <a:ext cx="11480800" cy="3048000"/>
          </a:xfrm>
        </p:spPr>
        <p:txBody>
          <a:bodyPr>
            <a:normAutofit/>
          </a:bodyPr>
          <a:lstStyle/>
          <a:p>
            <a:pPr algn="just">
              <a:spcBef>
                <a:spcPts val="1200"/>
              </a:spcBef>
              <a:spcAft>
                <a:spcPts val="1200"/>
              </a:spcAft>
            </a:pPr>
            <a:r>
              <a:rPr lang="en-US" sz="2400" dirty="0"/>
              <a:t>The solid or surface model to be built is next </a:t>
            </a:r>
            <a:r>
              <a:rPr lang="en-US" sz="2400" b="1" dirty="0"/>
              <a:t>converted</a:t>
            </a:r>
            <a:r>
              <a:rPr lang="en-US" sz="2400" dirty="0"/>
              <a:t> into a </a:t>
            </a:r>
            <a:r>
              <a:rPr lang="en-US" sz="2400" b="1" dirty="0"/>
              <a:t>format dubbed the STL file</a:t>
            </a:r>
            <a:r>
              <a:rPr lang="en-US" sz="2400" dirty="0"/>
              <a:t> format.</a:t>
            </a:r>
          </a:p>
          <a:p>
            <a:pPr algn="just">
              <a:spcBef>
                <a:spcPts val="1200"/>
              </a:spcBef>
              <a:spcAft>
                <a:spcPts val="1200"/>
              </a:spcAft>
            </a:pPr>
            <a:r>
              <a:rPr lang="en-US" sz="2400" dirty="0"/>
              <a:t>The STL file format </a:t>
            </a:r>
            <a:r>
              <a:rPr lang="en-US" sz="2400" b="1" dirty="0"/>
              <a:t>approximates the surfaces</a:t>
            </a:r>
            <a:r>
              <a:rPr lang="en-US" sz="2400" dirty="0"/>
              <a:t> of the model using </a:t>
            </a:r>
            <a:r>
              <a:rPr lang="en-US" sz="2400" b="1" dirty="0"/>
              <a:t>tiny triangles</a:t>
            </a:r>
            <a:r>
              <a:rPr lang="en-US" sz="2400" dirty="0"/>
              <a:t>.</a:t>
            </a:r>
          </a:p>
          <a:p>
            <a:pPr algn="just">
              <a:spcBef>
                <a:spcPts val="1200"/>
              </a:spcBef>
              <a:spcAft>
                <a:spcPts val="1200"/>
              </a:spcAft>
            </a:pPr>
            <a:r>
              <a:rPr lang="en-US" sz="2400" dirty="0"/>
              <a:t>Highly curved surfaces must employ many </a:t>
            </a:r>
            <a:r>
              <a:rPr lang="en-US" sz="2400" b="1" dirty="0"/>
              <a:t>more triangles</a:t>
            </a:r>
            <a:r>
              <a:rPr lang="en-US" sz="2400" dirty="0"/>
              <a:t>, which mean that STL files for curved parts can be </a:t>
            </a:r>
            <a:r>
              <a:rPr lang="en-US" sz="2400" b="1" dirty="0"/>
              <a:t>very </a:t>
            </a:r>
            <a:r>
              <a:rPr lang="en-US" sz="2400" b="1" dirty="0" smtClean="0"/>
              <a:t>large</a:t>
            </a:r>
            <a:r>
              <a:rPr lang="en-US" sz="2400" dirty="0"/>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1" y="4024673"/>
            <a:ext cx="6826249" cy="2719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9255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normAutofit/>
          </a:bodyPr>
          <a:lstStyle/>
          <a:p>
            <a:r>
              <a:rPr lang="en-US" sz="4000" b="1" dirty="0" smtClean="0"/>
              <a:t>STL FILE</a:t>
            </a:r>
            <a:endParaRPr lang="en-US" sz="4000" b="1"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1" y="802611"/>
            <a:ext cx="6826249" cy="2719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00" y="3984430"/>
            <a:ext cx="3454400" cy="2597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034105">
            <a:off x="7694293" y="1716524"/>
            <a:ext cx="5015014" cy="3662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 y="3521637"/>
            <a:ext cx="4597400" cy="3209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70126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normAutofit/>
          </a:bodyPr>
          <a:lstStyle/>
          <a:p>
            <a:r>
              <a:rPr lang="en-US" sz="4000" b="1" dirty="0"/>
              <a:t>DATA CONVERSION AND TRANSMISSION</a:t>
            </a:r>
          </a:p>
        </p:txBody>
      </p:sp>
      <p:sp>
        <p:nvSpPr>
          <p:cNvPr id="3" name="Content Placeholder 2"/>
          <p:cNvSpPr>
            <a:spLocks noGrp="1"/>
          </p:cNvSpPr>
          <p:nvPr>
            <p:ph idx="1"/>
          </p:nvPr>
        </p:nvSpPr>
        <p:spPr>
          <a:xfrm>
            <a:off x="304800" y="1219200"/>
            <a:ext cx="11480800" cy="5334000"/>
          </a:xfrm>
        </p:spPr>
        <p:txBody>
          <a:bodyPr>
            <a:normAutofit/>
          </a:bodyPr>
          <a:lstStyle/>
          <a:p>
            <a:pPr algn="just">
              <a:spcBef>
                <a:spcPts val="1200"/>
              </a:spcBef>
              <a:spcAft>
                <a:spcPts val="1200"/>
              </a:spcAft>
            </a:pPr>
            <a:r>
              <a:rPr lang="en-US" sz="2400" dirty="0"/>
              <a:t>Almost, if not all, major CAD/CAM vendors supply the CAD-STL interface.</a:t>
            </a:r>
          </a:p>
          <a:p>
            <a:pPr algn="just">
              <a:spcBef>
                <a:spcPts val="1200"/>
              </a:spcBef>
              <a:spcAft>
                <a:spcPts val="1200"/>
              </a:spcAft>
            </a:pPr>
            <a:r>
              <a:rPr lang="en-US" sz="2400" dirty="0" smtClean="0"/>
              <a:t>This </a:t>
            </a:r>
            <a:r>
              <a:rPr lang="en-US" sz="2400" dirty="0"/>
              <a:t>conversion step is probably the simplest and shortest of the entire process chain.</a:t>
            </a:r>
          </a:p>
          <a:p>
            <a:pPr algn="just">
              <a:spcBef>
                <a:spcPts val="1200"/>
              </a:spcBef>
              <a:spcAft>
                <a:spcPts val="1200"/>
              </a:spcAft>
            </a:pPr>
            <a:r>
              <a:rPr lang="en-US" sz="2400" dirty="0"/>
              <a:t>For a highly complex model coupled with an extremely low performance workstation or PC, the conversion can take several hours. </a:t>
            </a:r>
          </a:p>
          <a:p>
            <a:pPr algn="just">
              <a:spcBef>
                <a:spcPts val="1200"/>
              </a:spcBef>
              <a:spcAft>
                <a:spcPts val="1200"/>
              </a:spcAft>
            </a:pPr>
            <a:r>
              <a:rPr lang="en-US" sz="2400" dirty="0"/>
              <a:t>Otherwise, the conversion to STL file should take only several minutes.</a:t>
            </a:r>
          </a:p>
          <a:p>
            <a:pPr algn="just">
              <a:spcBef>
                <a:spcPts val="1200"/>
              </a:spcBef>
              <a:spcAft>
                <a:spcPts val="1200"/>
              </a:spcAft>
            </a:pPr>
            <a:r>
              <a:rPr lang="en-US" sz="2400" dirty="0"/>
              <a:t>Where necessary, supports are also converted to a separate STL file.</a:t>
            </a:r>
            <a:endParaRPr lang="en-US" sz="2400" dirty="0" smtClean="0"/>
          </a:p>
        </p:txBody>
      </p:sp>
    </p:spTree>
    <p:extLst>
      <p:ext uri="{BB962C8B-B14F-4D97-AF65-F5344CB8AC3E}">
        <p14:creationId xmlns:p14="http://schemas.microsoft.com/office/powerpoint/2010/main" val="20744967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normAutofit/>
          </a:bodyPr>
          <a:lstStyle/>
          <a:p>
            <a:r>
              <a:rPr lang="en-US" sz="4000" b="1" dirty="0"/>
              <a:t>CHECKING AND PREPARING</a:t>
            </a:r>
          </a:p>
        </p:txBody>
      </p:sp>
      <p:sp>
        <p:nvSpPr>
          <p:cNvPr id="3" name="Content Placeholder 2"/>
          <p:cNvSpPr>
            <a:spLocks noGrp="1"/>
          </p:cNvSpPr>
          <p:nvPr>
            <p:ph idx="1"/>
          </p:nvPr>
        </p:nvSpPr>
        <p:spPr>
          <a:xfrm>
            <a:off x="304800" y="1219200"/>
            <a:ext cx="11480800" cy="5410200"/>
          </a:xfrm>
        </p:spPr>
        <p:txBody>
          <a:bodyPr>
            <a:normAutofit/>
          </a:bodyPr>
          <a:lstStyle/>
          <a:p>
            <a:pPr algn="just">
              <a:spcBef>
                <a:spcPts val="1200"/>
              </a:spcBef>
              <a:spcAft>
                <a:spcPts val="1200"/>
              </a:spcAft>
            </a:pPr>
            <a:r>
              <a:rPr lang="en-US" sz="2400" dirty="0"/>
              <a:t>This process of manual repair is very tedious and time </a:t>
            </a:r>
            <a:r>
              <a:rPr lang="en-US" sz="2400" dirty="0" smtClean="0"/>
              <a:t>consuming,</a:t>
            </a:r>
            <a:endParaRPr lang="en-US" sz="2400" dirty="0"/>
          </a:p>
          <a:p>
            <a:pPr algn="just">
              <a:spcBef>
                <a:spcPts val="1200"/>
              </a:spcBef>
              <a:spcAft>
                <a:spcPts val="1200"/>
              </a:spcAft>
            </a:pPr>
            <a:r>
              <a:rPr lang="en-US" sz="2400" dirty="0" smtClean="0"/>
              <a:t>The </a:t>
            </a:r>
            <a:r>
              <a:rPr lang="en-US" sz="2400" dirty="0"/>
              <a:t>CAD model errors are corrected by human operators assisted by specialized software such as </a:t>
            </a:r>
            <a:r>
              <a:rPr lang="en-US" sz="2400" dirty="0" smtClean="0"/>
              <a:t>MAGICS,</a:t>
            </a:r>
            <a:endParaRPr lang="en-US" sz="2400" dirty="0"/>
          </a:p>
          <a:p>
            <a:pPr algn="just">
              <a:spcBef>
                <a:spcPts val="1200"/>
              </a:spcBef>
              <a:spcAft>
                <a:spcPts val="1200"/>
              </a:spcAft>
            </a:pPr>
            <a:r>
              <a:rPr lang="en-US" sz="2400" dirty="0"/>
              <a:t>Once the STL files are verified to be error-free, the system slices the model into </a:t>
            </a:r>
            <a:r>
              <a:rPr lang="en-US" sz="2400" dirty="0" smtClean="0"/>
              <a:t>cross-sections,</a:t>
            </a:r>
            <a:endParaRPr lang="en-US" sz="2400" dirty="0"/>
          </a:p>
          <a:p>
            <a:pPr algn="just">
              <a:spcBef>
                <a:spcPts val="1200"/>
              </a:spcBef>
              <a:spcAft>
                <a:spcPts val="1200"/>
              </a:spcAft>
            </a:pPr>
            <a:r>
              <a:rPr lang="en-US" sz="2400" dirty="0"/>
              <a:t>E</a:t>
            </a:r>
            <a:r>
              <a:rPr lang="en-US" sz="2400" dirty="0" smtClean="0"/>
              <a:t>ach </a:t>
            </a:r>
            <a:r>
              <a:rPr lang="en-US" sz="2400" dirty="0"/>
              <a:t>output file is sliced into cross-sections, between 0.12 mm (minimum) to 0.50 mm (maximum) in </a:t>
            </a:r>
            <a:r>
              <a:rPr lang="en-US" sz="2400" dirty="0" smtClean="0"/>
              <a:t>thickness,</a:t>
            </a:r>
            <a:endParaRPr lang="en-US" sz="2400" dirty="0"/>
          </a:p>
          <a:p>
            <a:pPr algn="just">
              <a:spcBef>
                <a:spcPts val="1200"/>
              </a:spcBef>
              <a:spcAft>
                <a:spcPts val="1200"/>
              </a:spcAft>
            </a:pPr>
            <a:r>
              <a:rPr lang="en-US" sz="2400" dirty="0" smtClean="0"/>
              <a:t>The </a:t>
            </a:r>
            <a:r>
              <a:rPr lang="en-US" sz="2400" dirty="0"/>
              <a:t>model is sliced into the thinnest layer as they have to be very </a:t>
            </a:r>
            <a:r>
              <a:rPr lang="en-US" sz="2400" dirty="0" smtClean="0"/>
              <a:t>accurate,</a:t>
            </a:r>
            <a:endParaRPr lang="en-US" sz="2400" dirty="0"/>
          </a:p>
          <a:p>
            <a:pPr algn="just">
              <a:spcBef>
                <a:spcPts val="1200"/>
              </a:spcBef>
              <a:spcAft>
                <a:spcPts val="1200"/>
              </a:spcAft>
            </a:pPr>
            <a:r>
              <a:rPr lang="en-US" sz="2400" dirty="0"/>
              <a:t>The supports can be created using coarser settings</a:t>
            </a:r>
            <a:endParaRPr lang="en-US" sz="2400" dirty="0" smtClean="0"/>
          </a:p>
        </p:txBody>
      </p:sp>
    </p:spTree>
    <p:extLst>
      <p:ext uri="{BB962C8B-B14F-4D97-AF65-F5344CB8AC3E}">
        <p14:creationId xmlns:p14="http://schemas.microsoft.com/office/powerpoint/2010/main" val="32744286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normAutofit/>
          </a:bodyPr>
          <a:lstStyle/>
          <a:p>
            <a:r>
              <a:rPr lang="en-US" sz="4000" b="1" dirty="0"/>
              <a:t>BUILDING</a:t>
            </a:r>
          </a:p>
        </p:txBody>
      </p:sp>
      <p:sp>
        <p:nvSpPr>
          <p:cNvPr id="3" name="Content Placeholder 2"/>
          <p:cNvSpPr>
            <a:spLocks noGrp="1"/>
          </p:cNvSpPr>
          <p:nvPr>
            <p:ph idx="1"/>
          </p:nvPr>
        </p:nvSpPr>
        <p:spPr>
          <a:xfrm>
            <a:off x="304800" y="1219200"/>
            <a:ext cx="11480800" cy="5410200"/>
          </a:xfrm>
        </p:spPr>
        <p:txBody>
          <a:bodyPr>
            <a:normAutofit/>
          </a:bodyPr>
          <a:lstStyle/>
          <a:p>
            <a:pPr algn="just">
              <a:spcBef>
                <a:spcPts val="1200"/>
              </a:spcBef>
              <a:spcAft>
                <a:spcPts val="1200"/>
              </a:spcAft>
            </a:pPr>
            <a:r>
              <a:rPr lang="en-US" sz="2400" dirty="0"/>
              <a:t>For most RP systems, this step is fully </a:t>
            </a:r>
            <a:r>
              <a:rPr lang="en-US" sz="2400" dirty="0" smtClean="0"/>
              <a:t>automated, </a:t>
            </a:r>
            <a:endParaRPr lang="en-US" sz="2400" dirty="0"/>
          </a:p>
          <a:p>
            <a:pPr algn="just">
              <a:spcBef>
                <a:spcPts val="1200"/>
              </a:spcBef>
              <a:spcAft>
                <a:spcPts val="1200"/>
              </a:spcAft>
            </a:pPr>
            <a:r>
              <a:rPr lang="en-US" sz="2400" dirty="0"/>
              <a:t>Thus, it is usual for operators to leave the machine on to build a part </a:t>
            </a:r>
            <a:r>
              <a:rPr lang="en-US" sz="2400" dirty="0" smtClean="0"/>
              <a:t>overnight, </a:t>
            </a:r>
            <a:endParaRPr lang="en-US" sz="2400" dirty="0"/>
          </a:p>
          <a:p>
            <a:pPr algn="just">
              <a:spcBef>
                <a:spcPts val="1200"/>
              </a:spcBef>
              <a:spcAft>
                <a:spcPts val="1200"/>
              </a:spcAft>
            </a:pPr>
            <a:r>
              <a:rPr lang="en-US" sz="2400" dirty="0"/>
              <a:t>The building process may take up to several hours to build depending on the size and number of parts required. </a:t>
            </a:r>
            <a:endParaRPr lang="en-US" sz="2400" dirty="0" smtClean="0"/>
          </a:p>
        </p:txBody>
      </p:sp>
    </p:spTree>
    <p:extLst>
      <p:ext uri="{BB962C8B-B14F-4D97-AF65-F5344CB8AC3E}">
        <p14:creationId xmlns:p14="http://schemas.microsoft.com/office/powerpoint/2010/main" val="34252272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685800"/>
          </a:xfrm>
        </p:spPr>
        <p:txBody>
          <a:bodyPr>
            <a:normAutofit/>
          </a:bodyPr>
          <a:lstStyle/>
          <a:p>
            <a:r>
              <a:rPr lang="en-US" sz="4000" b="1" dirty="0"/>
              <a:t>POSTPROCESSING</a:t>
            </a:r>
          </a:p>
        </p:txBody>
      </p:sp>
      <p:sp>
        <p:nvSpPr>
          <p:cNvPr id="3" name="Content Placeholder 2"/>
          <p:cNvSpPr>
            <a:spLocks noGrp="1"/>
          </p:cNvSpPr>
          <p:nvPr>
            <p:ph idx="1"/>
          </p:nvPr>
        </p:nvSpPr>
        <p:spPr>
          <a:xfrm>
            <a:off x="304800" y="685800"/>
            <a:ext cx="11480800" cy="5410200"/>
          </a:xfrm>
        </p:spPr>
        <p:txBody>
          <a:bodyPr>
            <a:normAutofit/>
          </a:bodyPr>
          <a:lstStyle/>
          <a:p>
            <a:pPr algn="just">
              <a:spcBef>
                <a:spcPts val="1200"/>
              </a:spcBef>
              <a:spcAft>
                <a:spcPts val="1200"/>
              </a:spcAft>
            </a:pPr>
            <a:r>
              <a:rPr lang="en-US" sz="2400" dirty="0"/>
              <a:t>The final task in the process chain is the </a:t>
            </a:r>
            <a:r>
              <a:rPr lang="en-US" sz="2400" dirty="0" err="1"/>
              <a:t>postprocessing</a:t>
            </a:r>
            <a:r>
              <a:rPr lang="en-US" sz="2400" dirty="0"/>
              <a:t> task.</a:t>
            </a:r>
          </a:p>
          <a:p>
            <a:pPr algn="just">
              <a:spcBef>
                <a:spcPts val="1200"/>
              </a:spcBef>
              <a:spcAft>
                <a:spcPts val="1200"/>
              </a:spcAft>
            </a:pPr>
            <a:r>
              <a:rPr lang="en-US" sz="2400" dirty="0"/>
              <a:t>At this stage, generally some manual operations are necessary.</a:t>
            </a:r>
          </a:p>
          <a:p>
            <a:pPr algn="just">
              <a:spcBef>
                <a:spcPts val="1200"/>
              </a:spcBef>
              <a:spcAft>
                <a:spcPts val="1200"/>
              </a:spcAft>
            </a:pPr>
            <a:r>
              <a:rPr lang="en-US" sz="2400" dirty="0"/>
              <a:t>As a result, the danger of damaging a part is particularly high.</a:t>
            </a:r>
          </a:p>
          <a:p>
            <a:pPr algn="just">
              <a:spcBef>
                <a:spcPts val="1200"/>
              </a:spcBef>
              <a:spcAft>
                <a:spcPts val="1200"/>
              </a:spcAft>
            </a:pPr>
            <a:r>
              <a:rPr lang="en-US" sz="2400" dirty="0"/>
              <a:t>O</a:t>
            </a:r>
            <a:r>
              <a:rPr lang="en-US" sz="2400" dirty="0" smtClean="0"/>
              <a:t>perator </a:t>
            </a:r>
            <a:r>
              <a:rPr lang="en-US" sz="2400" dirty="0"/>
              <a:t>for this last process step has a high responsibility for the successful process realization.</a:t>
            </a:r>
            <a:endParaRPr lang="en-US" sz="240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591294"/>
            <a:ext cx="8718549" cy="3038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19281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2AED61-919A-3B5A-6411-5F801F8849B3}"/>
              </a:ext>
            </a:extLst>
          </p:cNvPr>
          <p:cNvSpPr>
            <a:spLocks noGrp="1"/>
          </p:cNvSpPr>
          <p:nvPr>
            <p:ph type="title"/>
          </p:nvPr>
        </p:nvSpPr>
        <p:spPr>
          <a:xfrm>
            <a:off x="502920" y="365126"/>
            <a:ext cx="10515600" cy="700104"/>
          </a:xfrm>
        </p:spPr>
        <p:txBody>
          <a:bodyPr>
            <a:noAutofit/>
          </a:bodyPr>
          <a:lstStyle/>
          <a:p>
            <a:r>
              <a:rPr lang="en-US" sz="3200" b="1" u="sng" dirty="0" smtClean="0">
                <a:latin typeface="Times New Roman" pitchFamily="18" charset="0"/>
                <a:cs typeface="Times New Roman" pitchFamily="18" charset="0"/>
              </a:rPr>
              <a:t>Few Basic Terms</a:t>
            </a:r>
            <a:r>
              <a:rPr lang="en-US" sz="4800" b="1" u="sng" dirty="0" smtClean="0">
                <a:latin typeface="Times New Roman" pitchFamily="18" charset="0"/>
                <a:cs typeface="Times New Roman" pitchFamily="18" charset="0"/>
              </a:rPr>
              <a:t> </a:t>
            </a:r>
            <a:endParaRPr lang="en-US" sz="4800" b="1" u="sng" dirty="0">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BB52FB35-D6A6-2333-700B-D5C7BFE9AECA}"/>
              </a:ext>
            </a:extLst>
          </p:cNvPr>
          <p:cNvSpPr>
            <a:spLocks noGrp="1"/>
          </p:cNvSpPr>
          <p:nvPr>
            <p:ph idx="1"/>
          </p:nvPr>
        </p:nvSpPr>
        <p:spPr>
          <a:xfrm>
            <a:off x="838200" y="1197204"/>
            <a:ext cx="6934200" cy="4979759"/>
          </a:xfrm>
        </p:spPr>
        <p:txBody>
          <a:bodyPr>
            <a:normAutofit lnSpcReduction="10000"/>
          </a:bodyPr>
          <a:lstStyle/>
          <a:p>
            <a:pPr algn="just"/>
            <a:r>
              <a:rPr lang="en-US" sz="2000" b="1" u="sng" dirty="0" err="1" smtClean="0"/>
              <a:t>Photopolymerization</a:t>
            </a:r>
            <a:r>
              <a:rPr lang="en-US" sz="2400" dirty="0" smtClean="0"/>
              <a:t>: </a:t>
            </a:r>
            <a:r>
              <a:rPr lang="en-US" sz="1600" dirty="0"/>
              <a:t>Polymerization is the process of </a:t>
            </a:r>
            <a:r>
              <a:rPr lang="en-US" sz="1600" b="1" u="sng" dirty="0"/>
              <a:t>linking small molecules</a:t>
            </a:r>
            <a:r>
              <a:rPr lang="en-US" sz="1600" dirty="0"/>
              <a:t> (known as monomers) into </a:t>
            </a:r>
            <a:r>
              <a:rPr lang="en-US" sz="1600" b="1" u="sng" dirty="0"/>
              <a:t>chain-like larger molecules</a:t>
            </a:r>
            <a:r>
              <a:rPr lang="en-US" sz="1600" dirty="0"/>
              <a:t> (known as polymers</a:t>
            </a:r>
            <a:r>
              <a:rPr lang="en-US" sz="1600" dirty="0" smtClean="0"/>
              <a:t>),</a:t>
            </a:r>
          </a:p>
          <a:p>
            <a:pPr algn="just"/>
            <a:r>
              <a:rPr lang="en-US" sz="1600" dirty="0" smtClean="0"/>
              <a:t>When </a:t>
            </a:r>
            <a:r>
              <a:rPr lang="en-US" sz="1600" dirty="0"/>
              <a:t>the </a:t>
            </a:r>
            <a:r>
              <a:rPr lang="en-US" sz="1600" b="1" u="sng" dirty="0"/>
              <a:t>chain-like polymers </a:t>
            </a:r>
            <a:r>
              <a:rPr lang="en-US" sz="1600" dirty="0"/>
              <a:t>are linked further to </a:t>
            </a:r>
            <a:r>
              <a:rPr lang="en-US" sz="1600" b="1" u="sng" dirty="0"/>
              <a:t>one another</a:t>
            </a:r>
            <a:r>
              <a:rPr lang="en-US" sz="1600" dirty="0"/>
              <a:t>, a </a:t>
            </a:r>
            <a:r>
              <a:rPr lang="en-US" sz="1600" b="1" u="sng" dirty="0"/>
              <a:t>cross-linked</a:t>
            </a:r>
            <a:r>
              <a:rPr lang="en-US" sz="1600" dirty="0"/>
              <a:t> polymer is said to be </a:t>
            </a:r>
            <a:r>
              <a:rPr lang="en-US" sz="1600" dirty="0" smtClean="0"/>
              <a:t>formed,</a:t>
            </a:r>
          </a:p>
          <a:p>
            <a:pPr algn="just"/>
            <a:r>
              <a:rPr lang="en-US" sz="1600" b="1" u="sng" dirty="0" err="1" smtClean="0"/>
              <a:t>Photopolymerization</a:t>
            </a:r>
            <a:r>
              <a:rPr lang="en-US" sz="1600" dirty="0" smtClean="0"/>
              <a:t> </a:t>
            </a:r>
            <a:r>
              <a:rPr lang="en-US" sz="1600" dirty="0"/>
              <a:t>is polymerization initiated by a </a:t>
            </a:r>
            <a:r>
              <a:rPr lang="en-US" sz="1600" b="1" u="sng" dirty="0"/>
              <a:t>photochemical </a:t>
            </a:r>
            <a:r>
              <a:rPr lang="en-US" sz="1600" b="1" u="sng" dirty="0" smtClean="0"/>
              <a:t>process,</a:t>
            </a:r>
            <a:r>
              <a:rPr lang="en-US" sz="1600" dirty="0" smtClean="0"/>
              <a:t> </a:t>
            </a:r>
            <a:r>
              <a:rPr lang="en-US" sz="1600" dirty="0"/>
              <a:t>whereby the starting point is usually the induction of energy from the radiation source.</a:t>
            </a:r>
          </a:p>
          <a:p>
            <a:pPr algn="just"/>
            <a:endParaRPr lang="en-US" sz="1600" dirty="0"/>
          </a:p>
          <a:p>
            <a:pPr algn="just"/>
            <a:r>
              <a:rPr lang="en-US" sz="2000" b="1" u="sng" dirty="0" smtClean="0"/>
              <a:t>Photopolymers</a:t>
            </a:r>
            <a:r>
              <a:rPr lang="en-US" sz="1600" b="1" dirty="0" smtClean="0"/>
              <a:t>:</a:t>
            </a:r>
            <a:r>
              <a:rPr lang="en-US" sz="1600" dirty="0" smtClean="0"/>
              <a:t> </a:t>
            </a:r>
            <a:r>
              <a:rPr lang="en-US" sz="1600" dirty="0"/>
              <a:t>The term photopolymer refers to a class of  </a:t>
            </a:r>
            <a:r>
              <a:rPr lang="en-US" sz="1600" b="1" u="sng" dirty="0"/>
              <a:t>light-sensitive resins</a:t>
            </a:r>
            <a:r>
              <a:rPr lang="en-US" sz="1600" dirty="0"/>
              <a:t> that </a:t>
            </a:r>
            <a:r>
              <a:rPr lang="en-US" sz="1600" b="1" u="sng" dirty="0"/>
              <a:t>solidify</a:t>
            </a:r>
            <a:r>
              <a:rPr lang="en-US" sz="1600" dirty="0"/>
              <a:t> when exposed to </a:t>
            </a:r>
            <a:r>
              <a:rPr lang="en-US" sz="1600" b="1" u="sng" dirty="0"/>
              <a:t>ultraviolet (UV) </a:t>
            </a:r>
            <a:r>
              <a:rPr lang="en-US" sz="1600" b="1" u="sng" dirty="0" smtClean="0"/>
              <a:t>light</a:t>
            </a:r>
            <a:r>
              <a:rPr lang="en-US" sz="1600" dirty="0" smtClean="0"/>
              <a:t>,</a:t>
            </a:r>
          </a:p>
          <a:p>
            <a:pPr algn="just"/>
            <a:r>
              <a:rPr lang="en-US" sz="1600" dirty="0" smtClean="0"/>
              <a:t>When </a:t>
            </a:r>
            <a:r>
              <a:rPr lang="en-US" sz="1600" dirty="0"/>
              <a:t>the </a:t>
            </a:r>
            <a:r>
              <a:rPr lang="en-US" sz="1600" b="1" u="sng" dirty="0"/>
              <a:t>liquid photopolymer resin</a:t>
            </a:r>
            <a:r>
              <a:rPr lang="en-US" sz="1600" dirty="0"/>
              <a:t> comes into contact with a </a:t>
            </a:r>
            <a:r>
              <a:rPr lang="en-US" sz="1600" b="1" u="sng" dirty="0"/>
              <a:t>UV light source</a:t>
            </a:r>
            <a:r>
              <a:rPr lang="en-US" sz="1600" dirty="0"/>
              <a:t> </a:t>
            </a:r>
            <a:r>
              <a:rPr lang="en-US" sz="1600" dirty="0" smtClean="0"/>
              <a:t>- </a:t>
            </a:r>
            <a:r>
              <a:rPr lang="en-US" sz="1600" dirty="0"/>
              <a:t>typically a </a:t>
            </a:r>
            <a:r>
              <a:rPr lang="en-US" sz="1600" b="1" u="sng" dirty="0"/>
              <a:t>lamp, laser, or projector</a:t>
            </a:r>
            <a:r>
              <a:rPr lang="en-US" sz="1600" dirty="0"/>
              <a:t> </a:t>
            </a:r>
            <a:r>
              <a:rPr lang="en-US" sz="1600" dirty="0" smtClean="0"/>
              <a:t>- </a:t>
            </a:r>
            <a:r>
              <a:rPr lang="en-US" sz="1600" b="1" u="sng" dirty="0" err="1"/>
              <a:t>photoinitiators</a:t>
            </a:r>
            <a:r>
              <a:rPr lang="en-US" sz="1600" b="1" u="sng" dirty="0"/>
              <a:t> transform that light energy into chemical </a:t>
            </a:r>
            <a:r>
              <a:rPr lang="en-US" sz="1600" b="1" u="sng" dirty="0" smtClean="0"/>
              <a:t>energy</a:t>
            </a:r>
            <a:r>
              <a:rPr lang="en-US" sz="1600" dirty="0" smtClean="0"/>
              <a:t>,</a:t>
            </a:r>
          </a:p>
          <a:p>
            <a:pPr algn="just"/>
            <a:r>
              <a:rPr lang="en-US" sz="1600" dirty="0" smtClean="0"/>
              <a:t>Then</a:t>
            </a:r>
            <a:r>
              <a:rPr lang="en-US" sz="1600" dirty="0"/>
              <a:t>, </a:t>
            </a:r>
            <a:r>
              <a:rPr lang="en-US" sz="1600" b="1" u="sng" dirty="0"/>
              <a:t>oligomers or “binders”</a:t>
            </a:r>
            <a:r>
              <a:rPr lang="en-US" sz="1600" dirty="0"/>
              <a:t> and </a:t>
            </a:r>
            <a:r>
              <a:rPr lang="en-US" sz="1600" b="1" u="sng" dirty="0"/>
              <a:t>monomers combine, harden, and form bonds</a:t>
            </a:r>
            <a:r>
              <a:rPr lang="en-US" sz="1600" dirty="0"/>
              <a:t> that create the polymer </a:t>
            </a:r>
            <a:r>
              <a:rPr lang="en-US" sz="1600" dirty="0" smtClean="0"/>
              <a:t>structure,</a:t>
            </a:r>
          </a:p>
          <a:p>
            <a:pPr algn="just"/>
            <a:r>
              <a:rPr lang="en-US" sz="1600" dirty="0" smtClean="0"/>
              <a:t>Photopolymers </a:t>
            </a:r>
            <a:r>
              <a:rPr lang="en-US" sz="1600" dirty="0"/>
              <a:t>are either </a:t>
            </a:r>
            <a:r>
              <a:rPr lang="en-US" sz="1600" b="1" u="sng" dirty="0"/>
              <a:t>thermoplastics</a:t>
            </a:r>
            <a:r>
              <a:rPr lang="en-US" sz="1600" dirty="0"/>
              <a:t>, which </a:t>
            </a:r>
            <a:r>
              <a:rPr lang="en-US" sz="1600" b="1" u="sng" dirty="0"/>
              <a:t>melt at high temperature</a:t>
            </a:r>
            <a:r>
              <a:rPr lang="en-US" sz="1600" dirty="0"/>
              <a:t>, </a:t>
            </a:r>
            <a:r>
              <a:rPr lang="en-US" sz="1600" b="1" u="sng" dirty="0"/>
              <a:t>thermosets</a:t>
            </a:r>
            <a:r>
              <a:rPr lang="en-US" sz="1600" dirty="0"/>
              <a:t>, meaning they can’t be melted or reshaped once cured by heat.</a:t>
            </a:r>
            <a:endParaRPr lang="en-US" sz="2400" b="1" dirty="0"/>
          </a:p>
        </p:txBody>
      </p:sp>
    </p:spTree>
    <p:extLst>
      <p:ext uri="{BB962C8B-B14F-4D97-AF65-F5344CB8AC3E}">
        <p14:creationId xmlns:p14="http://schemas.microsoft.com/office/powerpoint/2010/main" val="41955928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5F972B9-0EC7-A169-D541-3A061C246329}"/>
              </a:ext>
            </a:extLst>
          </p:cNvPr>
          <p:cNvSpPr>
            <a:spLocks noGrp="1"/>
          </p:cNvSpPr>
          <p:nvPr>
            <p:ph idx="1"/>
          </p:nvPr>
        </p:nvSpPr>
        <p:spPr/>
        <p:txBody>
          <a:bodyPr>
            <a:normAutofit/>
          </a:bodyPr>
          <a:lstStyle/>
          <a:p>
            <a:pPr marL="0" indent="0" algn="ctr">
              <a:buNone/>
            </a:pPr>
            <a:endParaRPr lang="en-US" sz="4800" b="1" dirty="0"/>
          </a:p>
          <a:p>
            <a:pPr marL="0" indent="0" algn="ctr">
              <a:buNone/>
            </a:pPr>
            <a:r>
              <a:rPr lang="en-US" sz="4800" b="1" dirty="0"/>
              <a:t>Thanks </a:t>
            </a:r>
          </a:p>
        </p:txBody>
      </p:sp>
    </p:spTree>
    <p:extLst>
      <p:ext uri="{BB962C8B-B14F-4D97-AF65-F5344CB8AC3E}">
        <p14:creationId xmlns:p14="http://schemas.microsoft.com/office/powerpoint/2010/main" val="6355981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Stereolithography</a:t>
            </a:r>
            <a:r>
              <a:rPr lang="en-US" dirty="0"/>
              <a:t> (</a:t>
            </a:r>
            <a:r>
              <a:rPr lang="en-US" dirty="0" smtClean="0"/>
              <a:t>SLA</a:t>
            </a:r>
            <a:r>
              <a:rPr lang="en-US" dirty="0"/>
              <a:t>)</a:t>
            </a:r>
          </a:p>
        </p:txBody>
      </p:sp>
    </p:spTree>
    <p:extLst>
      <p:ext uri="{BB962C8B-B14F-4D97-AF65-F5344CB8AC3E}">
        <p14:creationId xmlns:p14="http://schemas.microsoft.com/office/powerpoint/2010/main" val="22811098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CA630BC5-1A59-4E57-8480-86A5BB4EF549}" type="slidenum">
              <a:rPr lang="en-US"/>
              <a:pPr/>
              <a:t>5</a:t>
            </a:fld>
            <a:endParaRPr lang="en-US"/>
          </a:p>
        </p:txBody>
      </p:sp>
      <p:sp>
        <p:nvSpPr>
          <p:cNvPr id="200706" name="Rectangle 2"/>
          <p:cNvSpPr>
            <a:spLocks noGrp="1" noChangeArrowheads="1"/>
          </p:cNvSpPr>
          <p:nvPr>
            <p:ph type="title"/>
          </p:nvPr>
        </p:nvSpPr>
        <p:spPr/>
        <p:txBody>
          <a:bodyPr/>
          <a:lstStyle/>
          <a:p>
            <a:r>
              <a:rPr lang="en-US" dirty="0" err="1"/>
              <a:t>Stereolithography</a:t>
            </a:r>
            <a:r>
              <a:rPr lang="en-US" dirty="0"/>
              <a:t> (SLA)</a:t>
            </a:r>
          </a:p>
        </p:txBody>
      </p:sp>
      <p:sp>
        <p:nvSpPr>
          <p:cNvPr id="200707" name="Rectangle 3"/>
          <p:cNvSpPr>
            <a:spLocks noGrp="1" noChangeArrowheads="1"/>
          </p:cNvSpPr>
          <p:nvPr>
            <p:ph type="body" idx="1"/>
          </p:nvPr>
        </p:nvSpPr>
        <p:spPr>
          <a:xfrm>
            <a:off x="914400" y="1981200"/>
            <a:ext cx="7063317" cy="3944938"/>
          </a:xfrm>
        </p:spPr>
        <p:txBody>
          <a:bodyPr/>
          <a:lstStyle/>
          <a:p>
            <a:pPr algn="just">
              <a:lnSpc>
                <a:spcPct val="80000"/>
              </a:lnSpc>
            </a:pPr>
            <a:r>
              <a:rPr lang="en-US" sz="2000" b="1" dirty="0" err="1"/>
              <a:t>Stereolithography</a:t>
            </a:r>
            <a:r>
              <a:rPr lang="en-US" sz="2000" dirty="0"/>
              <a:t> is a common </a:t>
            </a:r>
            <a:r>
              <a:rPr lang="en-US" sz="2000" dirty="0">
                <a:hlinkClick r:id="rId3" tooltip="Rapid manufacturing"/>
              </a:rPr>
              <a:t>rapid </a:t>
            </a:r>
            <a:r>
              <a:rPr lang="en-US" sz="2000" dirty="0" smtClean="0">
                <a:hlinkClick r:id="rId3" tooltip="Rapid manufacturing"/>
              </a:rPr>
              <a:t>manufacturing</a:t>
            </a:r>
            <a:r>
              <a:rPr lang="en-US" sz="2000" dirty="0" smtClean="0"/>
              <a:t>/ </a:t>
            </a:r>
            <a:r>
              <a:rPr lang="en-US" sz="2000" dirty="0">
                <a:hlinkClick r:id="rId4" tooltip="Rapid prototyping"/>
              </a:rPr>
              <a:t>rapid prototyping</a:t>
            </a:r>
            <a:r>
              <a:rPr lang="en-US" sz="2000" dirty="0"/>
              <a:t> technology for producing parts with high accuracy and good surface </a:t>
            </a:r>
            <a:r>
              <a:rPr lang="en-US" sz="2000" dirty="0" smtClean="0"/>
              <a:t>finish,</a:t>
            </a:r>
          </a:p>
          <a:p>
            <a:pPr algn="just">
              <a:lnSpc>
                <a:spcPct val="80000"/>
              </a:lnSpc>
            </a:pPr>
            <a:r>
              <a:rPr lang="en-US" sz="2000" dirty="0" smtClean="0"/>
              <a:t>A </a:t>
            </a:r>
            <a:r>
              <a:rPr lang="en-US" sz="2000" dirty="0"/>
              <a:t>device that performs </a:t>
            </a:r>
            <a:r>
              <a:rPr lang="en-US" sz="2000" dirty="0" err="1"/>
              <a:t>stereolithography</a:t>
            </a:r>
            <a:r>
              <a:rPr lang="en-US" sz="2000" dirty="0"/>
              <a:t> is called an SLA or </a:t>
            </a:r>
            <a:r>
              <a:rPr lang="en-US" sz="2000" b="1" dirty="0" err="1"/>
              <a:t>S</a:t>
            </a:r>
            <a:r>
              <a:rPr lang="en-US" sz="2000" dirty="0" err="1"/>
              <a:t>tereo</a:t>
            </a:r>
            <a:r>
              <a:rPr lang="en-US" sz="2000" b="1" dirty="0" err="1"/>
              <a:t>l</a:t>
            </a:r>
            <a:r>
              <a:rPr lang="en-US" sz="2000" dirty="0" err="1"/>
              <a:t>ithography</a:t>
            </a:r>
            <a:r>
              <a:rPr lang="en-US" sz="2000" dirty="0"/>
              <a:t> </a:t>
            </a:r>
            <a:r>
              <a:rPr lang="en-US" sz="2000" b="1" dirty="0" smtClean="0"/>
              <a:t>A</a:t>
            </a:r>
            <a:r>
              <a:rPr lang="en-US" sz="2000" dirty="0" smtClean="0"/>
              <a:t>pparatus,</a:t>
            </a:r>
          </a:p>
          <a:p>
            <a:pPr algn="just">
              <a:lnSpc>
                <a:spcPct val="80000"/>
              </a:lnSpc>
            </a:pPr>
            <a:r>
              <a:rPr lang="en-US" sz="2000" dirty="0" err="1" smtClean="0"/>
              <a:t>Stereolithography</a:t>
            </a:r>
            <a:r>
              <a:rPr lang="en-US" sz="2000" dirty="0" smtClean="0"/>
              <a:t> </a:t>
            </a:r>
            <a:r>
              <a:rPr lang="en-US" sz="2000" dirty="0"/>
              <a:t>is an </a:t>
            </a:r>
            <a:r>
              <a:rPr lang="en-US" sz="2000" b="1" u="sng" dirty="0"/>
              <a:t>additive fabrication process</a:t>
            </a:r>
            <a:r>
              <a:rPr lang="en-US" sz="2000" dirty="0"/>
              <a:t> utilizing a vat of liquid </a:t>
            </a:r>
            <a:r>
              <a:rPr lang="en-US" sz="2000" dirty="0">
                <a:hlinkClick r:id="rId5" tooltip="Ultraviolet"/>
              </a:rPr>
              <a:t>UV-</a:t>
            </a:r>
            <a:r>
              <a:rPr lang="en-US" sz="2000" dirty="0">
                <a:hlinkClick r:id="rId6" tooltip="Curing (chemistry)"/>
              </a:rPr>
              <a:t>curable</a:t>
            </a:r>
            <a:r>
              <a:rPr lang="en-US" sz="2000" dirty="0"/>
              <a:t> </a:t>
            </a:r>
            <a:r>
              <a:rPr lang="en-US" sz="2000" dirty="0">
                <a:hlinkClick r:id="rId7" tooltip="Photopolymer"/>
              </a:rPr>
              <a:t>photopolymer</a:t>
            </a:r>
            <a:r>
              <a:rPr lang="en-US" sz="2000" dirty="0"/>
              <a:t> "</a:t>
            </a:r>
            <a:r>
              <a:rPr lang="en-US" sz="2000" dirty="0">
                <a:hlinkClick r:id="rId8" tooltip="Resin"/>
              </a:rPr>
              <a:t>resin</a:t>
            </a:r>
            <a:r>
              <a:rPr lang="en-US" sz="2000" dirty="0"/>
              <a:t>" and a </a:t>
            </a:r>
            <a:r>
              <a:rPr lang="en-US" sz="2000" dirty="0">
                <a:hlinkClick r:id="rId5" tooltip="Ultraviolet"/>
              </a:rPr>
              <a:t>UV</a:t>
            </a:r>
            <a:r>
              <a:rPr lang="en-US" sz="2000" dirty="0"/>
              <a:t> </a:t>
            </a:r>
            <a:r>
              <a:rPr lang="en-US" sz="2000" dirty="0">
                <a:hlinkClick r:id="rId9" tooltip="Laser"/>
              </a:rPr>
              <a:t>laser</a:t>
            </a:r>
            <a:r>
              <a:rPr lang="en-US" sz="2000" dirty="0"/>
              <a:t> to build parts a layer at a </a:t>
            </a:r>
            <a:r>
              <a:rPr lang="en-US" sz="2000" dirty="0" smtClean="0"/>
              <a:t>time,</a:t>
            </a:r>
          </a:p>
          <a:p>
            <a:pPr algn="just">
              <a:lnSpc>
                <a:spcPct val="80000"/>
              </a:lnSpc>
            </a:pPr>
            <a:r>
              <a:rPr lang="en-US" sz="2000" dirty="0" smtClean="0"/>
              <a:t>On </a:t>
            </a:r>
            <a:r>
              <a:rPr lang="en-US" sz="2000" dirty="0"/>
              <a:t>each layer, the laser beam traces a part cross-section pattern on the surface of the liquid resin. </a:t>
            </a:r>
            <a:endParaRPr lang="en-US" sz="2000" dirty="0" smtClean="0"/>
          </a:p>
          <a:p>
            <a:pPr algn="just">
              <a:lnSpc>
                <a:spcPct val="80000"/>
              </a:lnSpc>
              <a:buFontTx/>
              <a:buNone/>
            </a:pPr>
            <a:endParaRPr lang="en-US" sz="2000" dirty="0"/>
          </a:p>
          <a:p>
            <a:pPr algn="just">
              <a:lnSpc>
                <a:spcPct val="80000"/>
              </a:lnSpc>
              <a:buFontTx/>
              <a:buNone/>
            </a:pPr>
            <a:r>
              <a:rPr lang="en-US" sz="2000" dirty="0">
                <a:hlinkClick r:id="rId10"/>
              </a:rPr>
              <a:t>https://</a:t>
            </a:r>
            <a:r>
              <a:rPr lang="en-US" sz="2000" dirty="0" smtClean="0">
                <a:hlinkClick r:id="rId10"/>
              </a:rPr>
              <a:t>www.youtube.com/watch?v=yW4EbCWaJHE&amp;t=39s</a:t>
            </a:r>
            <a:endParaRPr lang="en-US" sz="2000" dirty="0" smtClean="0"/>
          </a:p>
          <a:p>
            <a:pPr algn="just">
              <a:lnSpc>
                <a:spcPct val="80000"/>
              </a:lnSpc>
              <a:buFontTx/>
              <a:buNone/>
            </a:pPr>
            <a:endParaRPr lang="en-US" sz="2000" dirty="0"/>
          </a:p>
        </p:txBody>
      </p:sp>
      <p:pic>
        <p:nvPicPr>
          <p:cNvPr id="200708" name="Picture 4" descr="Viper_Pro_SLA_system"/>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56600" y="1111251"/>
            <a:ext cx="3505200" cy="24796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44559" y="3955934"/>
            <a:ext cx="3467099" cy="2485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51664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1" y="220771"/>
            <a:ext cx="8602209" cy="944562"/>
          </a:xfrm>
        </p:spPr>
        <p:txBody>
          <a:bodyPr/>
          <a:lstStyle/>
          <a:p>
            <a:r>
              <a:rPr lang="en-US" dirty="0" smtClean="0"/>
              <a:t>Few example products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4130749"/>
            <a:ext cx="4445000" cy="2403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286001"/>
            <a:ext cx="45720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000" y="4481690"/>
            <a:ext cx="5080000" cy="207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21852"/>
          <a:stretch/>
        </p:blipFill>
        <p:spPr bwMode="auto">
          <a:xfrm>
            <a:off x="169714" y="1186116"/>
            <a:ext cx="3512127" cy="1480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1" y="4481689"/>
            <a:ext cx="2370367" cy="2052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rotWithShape="1">
          <a:blip r:embed="rId7">
            <a:extLst>
              <a:ext uri="{28A0092B-C50C-407E-A947-70E740481C1C}">
                <a14:useLocalDpi xmlns:a14="http://schemas.microsoft.com/office/drawing/2010/main" val="0"/>
              </a:ext>
            </a:extLst>
          </a:blip>
          <a:srcRect t="14724"/>
          <a:stretch/>
        </p:blipFill>
        <p:spPr bwMode="auto">
          <a:xfrm>
            <a:off x="4064000" y="1219201"/>
            <a:ext cx="7899400" cy="1066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957" y="2667001"/>
            <a:ext cx="3463644" cy="1814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29600" y="2286001"/>
            <a:ext cx="3835400" cy="1865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913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normAutofit/>
          </a:bodyPr>
          <a:lstStyle/>
          <a:p>
            <a:r>
              <a:rPr lang="en-US" sz="4000" b="1" dirty="0" smtClean="0"/>
              <a:t>Stereo lithography Process Diagram</a:t>
            </a:r>
            <a:endParaRPr lang="en-US" sz="4000" b="1" dirty="0"/>
          </a:p>
        </p:txBody>
      </p:sp>
      <p:pic>
        <p:nvPicPr>
          <p:cNvPr id="3074" name="Picture 2" descr="C:\Users\LPU\Desktop\STL\stl 2.JPG"/>
          <p:cNvPicPr>
            <a:picLocks noChangeAspect="1" noChangeArrowheads="1"/>
          </p:cNvPicPr>
          <p:nvPr/>
        </p:nvPicPr>
        <p:blipFill rotWithShape="1">
          <a:blip r:embed="rId2">
            <a:extLst>
              <a:ext uri="{28A0092B-C50C-407E-A947-70E740481C1C}">
                <a14:useLocalDpi xmlns:a14="http://schemas.microsoft.com/office/drawing/2010/main" val="0"/>
              </a:ext>
            </a:extLst>
          </a:blip>
          <a:srcRect t="3679"/>
          <a:stretch/>
        </p:blipFill>
        <p:spPr bwMode="auto">
          <a:xfrm>
            <a:off x="711200" y="1905001"/>
            <a:ext cx="10948613" cy="3082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9339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8200"/>
          </a:xfrm>
        </p:spPr>
        <p:txBody>
          <a:bodyPr>
            <a:normAutofit/>
          </a:bodyPr>
          <a:lstStyle/>
          <a:p>
            <a:r>
              <a:rPr lang="en-US" sz="4000" b="1" dirty="0" smtClean="0"/>
              <a:t>Stereo lithography Process Diagram</a:t>
            </a:r>
            <a:endParaRPr lang="en-US" sz="4000" b="1" dirty="0"/>
          </a:p>
        </p:txBody>
      </p:sp>
      <p:pic>
        <p:nvPicPr>
          <p:cNvPr id="4098" name="Picture 2" descr="C:\Users\LPU\Desktop\STL\stl 1.JPG"/>
          <p:cNvPicPr>
            <a:picLocks noChangeAspect="1" noChangeArrowheads="1"/>
          </p:cNvPicPr>
          <p:nvPr/>
        </p:nvPicPr>
        <p:blipFill rotWithShape="1">
          <a:blip r:embed="rId2">
            <a:extLst>
              <a:ext uri="{28A0092B-C50C-407E-A947-70E740481C1C}">
                <a14:useLocalDpi xmlns:a14="http://schemas.microsoft.com/office/drawing/2010/main" val="0"/>
              </a:ext>
            </a:extLst>
          </a:blip>
          <a:srcRect l="1732" t="35350" r="5916"/>
          <a:stretch/>
        </p:blipFill>
        <p:spPr bwMode="auto">
          <a:xfrm>
            <a:off x="166256" y="2072640"/>
            <a:ext cx="11822545" cy="3253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8421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animation</a:t>
            </a:r>
            <a:endParaRPr lang="en-US" dirty="0"/>
          </a:p>
        </p:txBody>
      </p:sp>
      <p:pic>
        <p:nvPicPr>
          <p:cNvPr id="5" name="sla process.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74333" y="1600201"/>
            <a:ext cx="8045451" cy="4525963"/>
          </a:xfrm>
        </p:spPr>
      </p:pic>
    </p:spTree>
    <p:extLst>
      <p:ext uri="{BB962C8B-B14F-4D97-AF65-F5344CB8AC3E}">
        <p14:creationId xmlns:p14="http://schemas.microsoft.com/office/powerpoint/2010/main" val="19140447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613</TotalTime>
  <Words>1912</Words>
  <Application>Microsoft Office PowerPoint</Application>
  <PresentationFormat>Custom</PresentationFormat>
  <Paragraphs>219</Paragraphs>
  <Slides>37</Slides>
  <Notes>2</Notes>
  <HiddenSlides>0</HiddenSlides>
  <MMClips>2</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Unit- 5 </vt:lpstr>
      <vt:lpstr>Content </vt:lpstr>
      <vt:lpstr>Additive Manufacturing</vt:lpstr>
      <vt:lpstr>Stereolithography (SLA)</vt:lpstr>
      <vt:lpstr>Stereolithography (SLA)</vt:lpstr>
      <vt:lpstr>Few example products</vt:lpstr>
      <vt:lpstr>Stereo lithography Process Diagram</vt:lpstr>
      <vt:lpstr>Stereo lithography Process Diagram</vt:lpstr>
      <vt:lpstr>Process animation</vt:lpstr>
      <vt:lpstr>Process Video</vt:lpstr>
      <vt:lpstr>Stereo Lithography Schematic Diagram</vt:lpstr>
      <vt:lpstr>Stereo lithography Highlight</vt:lpstr>
      <vt:lpstr>Technical details of the Process</vt:lpstr>
      <vt:lpstr>Process Overview</vt:lpstr>
      <vt:lpstr>Process Overview</vt:lpstr>
      <vt:lpstr>Process Details – Step by step</vt:lpstr>
      <vt:lpstr>Process Details – Step by step</vt:lpstr>
      <vt:lpstr>Process Details – Step by step</vt:lpstr>
      <vt:lpstr>Process</vt:lpstr>
      <vt:lpstr>Advantages</vt:lpstr>
      <vt:lpstr>Disadvantages</vt:lpstr>
      <vt:lpstr>Types of RP Systems</vt:lpstr>
      <vt:lpstr>Classification of RPT systems </vt:lpstr>
      <vt:lpstr>Liquid-Based Rapid Prototyping </vt:lpstr>
      <vt:lpstr>Solid Based </vt:lpstr>
      <vt:lpstr>Powder Based </vt:lpstr>
      <vt:lpstr>Process Chain </vt:lpstr>
      <vt:lpstr>PROCESS CHAIN</vt:lpstr>
      <vt:lpstr>3D MODELLING</vt:lpstr>
      <vt:lpstr>DATA CONVERSION AND TRANSMISSION</vt:lpstr>
      <vt:lpstr>STL FILE</vt:lpstr>
      <vt:lpstr>DATA CONVERSION AND TRANSMISSION</vt:lpstr>
      <vt:lpstr>CHECKING AND PREPARING</vt:lpstr>
      <vt:lpstr>BUILDING</vt:lpstr>
      <vt:lpstr>POSTPROCESSING</vt:lpstr>
      <vt:lpstr>Few Basic Terms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-6</dc:title>
  <dc:creator>miky D</dc:creator>
  <cp:lastModifiedBy>Windows User</cp:lastModifiedBy>
  <cp:revision>81</cp:revision>
  <dcterms:created xsi:type="dcterms:W3CDTF">2023-04-20T05:31:24Z</dcterms:created>
  <dcterms:modified xsi:type="dcterms:W3CDTF">2023-11-30T04:18:56Z</dcterms:modified>
</cp:coreProperties>
</file>